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2" r:id="rId18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25E1-EBBA-43C3-A570-56605DF9E9F2}" type="datetimeFigureOut">
              <a:rPr lang="it-IT" smtClean="0"/>
              <a:pPr/>
              <a:t>11/12/2019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7A31-2A7B-4734-90AB-8F06A83384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84B3-243C-4F6D-9D90-2940CC3F0E2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A8E4-F421-4CA3-98FD-345ED997DD86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CA43-9883-4D7A-B96C-49095048EB9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3E34-7B8A-473C-8164-EF7C7C72DC1D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0420-ECF5-4726-B3CC-0F58E290A5D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8523" y="291795"/>
            <a:ext cx="3455670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B11C-44B0-4D1A-8797-EF795233318D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Ciclo_mestruale" TargetMode="External"/><Relationship Id="rId3" Type="http://schemas.openxmlformats.org/officeDocument/2006/relationships/hyperlink" Target="https://it.wikipedia.org/wiki/Ovaie" TargetMode="External"/><Relationship Id="rId7" Type="http://schemas.openxmlformats.org/officeDocument/2006/relationships/hyperlink" Target="https://it.wikipedia.org/wiki/Ormone" TargetMode="External"/><Relationship Id="rId2" Type="http://schemas.openxmlformats.org/officeDocument/2006/relationships/hyperlink" Target="https://it.wikipedia.org/wiki/Spermatogenesi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t.wikipedia.org/wiki/Follicolo_ovarico" TargetMode="External"/><Relationship Id="rId5" Type="http://schemas.openxmlformats.org/officeDocument/2006/relationships/hyperlink" Target="https://it.wikipedia.org/wiki/Ovocita" TargetMode="External"/><Relationship Id="rId4" Type="http://schemas.openxmlformats.org/officeDocument/2006/relationships/hyperlink" Target="https://it.wikipedia.org/wiki/Menopaus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Corpo_luteo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4876800"/>
            <a:ext cx="9966325" cy="12573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  <a:tabLst>
                <a:tab pos="649605" algn="l"/>
                <a:tab pos="1844039" algn="l"/>
                <a:tab pos="2065655" algn="l"/>
                <a:tab pos="2600325" algn="l"/>
                <a:tab pos="2714625" algn="l"/>
                <a:tab pos="3748404" algn="l"/>
                <a:tab pos="3987165" algn="l"/>
                <a:tab pos="5135245" algn="l"/>
                <a:tab pos="5443220" algn="l"/>
                <a:tab pos="5988685" algn="l"/>
                <a:tab pos="6330950" algn="l"/>
                <a:tab pos="6576059" algn="l"/>
                <a:tab pos="6950709" algn="l"/>
                <a:tab pos="7135495" algn="l"/>
                <a:tab pos="7464425" algn="l"/>
                <a:tab pos="8197850" algn="l"/>
                <a:tab pos="8730615" algn="l"/>
              </a:tabLst>
            </a:pPr>
            <a:r>
              <a:rPr sz="2000" b="1" spc="215" dirty="0" smtClean="0">
                <a:solidFill>
                  <a:srgbClr val="0070C0"/>
                </a:solidFill>
                <a:latin typeface="Cambria"/>
                <a:cs typeface="Cambria"/>
              </a:rPr>
              <a:t>La</a:t>
            </a:r>
            <a:r>
              <a:rPr lang="it-IT" sz="2000" b="1" spc="215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80" dirty="0" smtClean="0">
                <a:solidFill>
                  <a:srgbClr val="0070C0"/>
                </a:solidFill>
                <a:latin typeface="Cambria"/>
                <a:cs typeface="Cambria"/>
              </a:rPr>
              <a:t>salute</a:t>
            </a:r>
            <a:r>
              <a:rPr lang="it-IT" sz="2000" b="1" spc="18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40" dirty="0" err="1" smtClean="0">
                <a:solidFill>
                  <a:srgbClr val="0070C0"/>
                </a:solidFill>
                <a:latin typeface="Cambria"/>
                <a:cs typeface="Cambria"/>
              </a:rPr>
              <a:t>generale</a:t>
            </a:r>
            <a:r>
              <a:rPr lang="it-IT" sz="2000" b="1" spc="1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25" dirty="0" err="1" smtClean="0">
                <a:solidFill>
                  <a:srgbClr val="0070C0"/>
                </a:solidFill>
                <a:latin typeface="Cambria"/>
                <a:cs typeface="Cambria"/>
              </a:rPr>
              <a:t>della</a:t>
            </a:r>
            <a:r>
              <a:rPr lang="it-IT" sz="2000" b="1" spc="12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85" dirty="0" smtClean="0">
                <a:solidFill>
                  <a:srgbClr val="0070C0"/>
                </a:solidFill>
                <a:latin typeface="Cambria"/>
                <a:cs typeface="Cambria"/>
              </a:rPr>
              <a:t>donna</a:t>
            </a:r>
            <a:r>
              <a:rPr lang="it-IT" sz="2000" b="1" spc="18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60" dirty="0" smtClean="0">
                <a:solidFill>
                  <a:srgbClr val="0070C0"/>
                </a:solidFill>
                <a:latin typeface="Cambria"/>
                <a:cs typeface="Cambria"/>
              </a:rPr>
              <a:t>e</a:t>
            </a:r>
            <a:r>
              <a:rPr lang="it-IT" sz="2000" b="1" spc="1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25" dirty="0" smtClean="0">
                <a:solidFill>
                  <a:srgbClr val="0070C0"/>
                </a:solidFill>
                <a:latin typeface="Cambria"/>
                <a:cs typeface="Cambria"/>
              </a:rPr>
              <a:t>la</a:t>
            </a:r>
            <a:r>
              <a:rPr lang="it-IT" sz="2000" b="1" spc="12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95" dirty="0" err="1" smtClean="0">
                <a:solidFill>
                  <a:srgbClr val="0070C0"/>
                </a:solidFill>
                <a:latin typeface="Cambria"/>
                <a:cs typeface="Cambria"/>
              </a:rPr>
              <a:t>funzione</a:t>
            </a:r>
            <a:r>
              <a:rPr sz="2000" b="1" spc="195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85" dirty="0" err="1" smtClean="0">
                <a:solidFill>
                  <a:srgbClr val="0070C0"/>
                </a:solidFill>
                <a:latin typeface="Cambria"/>
                <a:cs typeface="Cambria"/>
              </a:rPr>
              <a:t>ripr</a:t>
            </a:r>
            <a:r>
              <a:rPr sz="2000" b="1" spc="110" dirty="0" err="1" smtClean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2000" b="1" spc="200" dirty="0" err="1" smtClean="0">
                <a:solidFill>
                  <a:srgbClr val="0070C0"/>
                </a:solidFill>
                <a:latin typeface="Cambria"/>
                <a:cs typeface="Cambria"/>
              </a:rPr>
              <a:t>duttiv</a:t>
            </a:r>
            <a:r>
              <a:rPr sz="2000" b="1" spc="235" dirty="0" err="1" smtClean="0">
                <a:solidFill>
                  <a:srgbClr val="0070C0"/>
                </a:solidFill>
                <a:latin typeface="Cambria"/>
                <a:cs typeface="Cambria"/>
              </a:rPr>
              <a:t>a</a:t>
            </a:r>
            <a:r>
              <a:rPr sz="2000" b="1" dirty="0">
                <a:solidFill>
                  <a:srgbClr val="0070C0"/>
                </a:solidFill>
                <a:latin typeface="Cambria"/>
                <a:cs typeface="Cambria"/>
              </a:rPr>
              <a:t>	</a:t>
            </a:r>
            <a:r>
              <a:rPr sz="2000" b="1" spc="140" dirty="0" smtClean="0">
                <a:solidFill>
                  <a:srgbClr val="0070C0"/>
                </a:solidFill>
                <a:latin typeface="Cambria"/>
                <a:cs typeface="Cambria"/>
              </a:rPr>
              <a:t>(</a:t>
            </a:r>
            <a:r>
              <a:rPr sz="2000" b="1" spc="140" dirty="0">
                <a:solidFill>
                  <a:srgbClr val="0070C0"/>
                </a:solidFill>
                <a:latin typeface="Cambria"/>
                <a:cs typeface="Cambria"/>
              </a:rPr>
              <a:t>sopravviven</a:t>
            </a:r>
            <a:r>
              <a:rPr sz="2000" b="1" spc="145" dirty="0">
                <a:solidFill>
                  <a:srgbClr val="0070C0"/>
                </a:solidFill>
                <a:latin typeface="Cambria"/>
                <a:cs typeface="Cambria"/>
              </a:rPr>
              <a:t>za</a:t>
            </a:r>
            <a:r>
              <a:rPr sz="2000" b="1" dirty="0">
                <a:solidFill>
                  <a:srgbClr val="0070C0"/>
                </a:solidFill>
                <a:latin typeface="Cambria"/>
                <a:cs typeface="Cambria"/>
              </a:rPr>
              <a:t>	</a:t>
            </a:r>
            <a:r>
              <a:rPr sz="2000" b="1" spc="114" dirty="0" err="1" smtClean="0">
                <a:solidFill>
                  <a:srgbClr val="0070C0"/>
                </a:solidFill>
                <a:latin typeface="Cambria"/>
                <a:cs typeface="Cambria"/>
              </a:rPr>
              <a:t>dell</a:t>
            </a:r>
            <a:r>
              <a:rPr sz="2000" b="1" spc="150" dirty="0" err="1" smtClean="0">
                <a:solidFill>
                  <a:srgbClr val="0070C0"/>
                </a:solidFill>
                <a:latin typeface="Cambria"/>
                <a:cs typeface="Cambria"/>
              </a:rPr>
              <a:t>a</a:t>
            </a:r>
            <a:r>
              <a:rPr lang="it-IT" sz="2000" b="1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20" dirty="0" smtClean="0">
                <a:solidFill>
                  <a:srgbClr val="0070C0"/>
                </a:solidFill>
                <a:latin typeface="Cambria"/>
                <a:cs typeface="Cambria"/>
              </a:rPr>
              <a:t>specie</a:t>
            </a:r>
            <a:r>
              <a:rPr sz="2000" b="1" spc="105" dirty="0" smtClean="0">
                <a:solidFill>
                  <a:srgbClr val="0070C0"/>
                </a:solidFill>
                <a:latin typeface="Cambria"/>
                <a:cs typeface="Cambria"/>
              </a:rPr>
              <a:t>)</a:t>
            </a:r>
            <a:r>
              <a:rPr lang="it-IT" sz="2000" b="1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85" dirty="0" err="1" smtClean="0">
                <a:solidFill>
                  <a:srgbClr val="0070C0"/>
                </a:solidFill>
                <a:latin typeface="Cambria"/>
                <a:cs typeface="Cambria"/>
              </a:rPr>
              <a:t>so</a:t>
            </a:r>
            <a:r>
              <a:rPr sz="2000" b="1" spc="229" dirty="0" err="1" smtClean="0">
                <a:solidFill>
                  <a:srgbClr val="0070C0"/>
                </a:solidFill>
                <a:latin typeface="Cambria"/>
                <a:cs typeface="Cambria"/>
              </a:rPr>
              <a:t>n</a:t>
            </a:r>
            <a:r>
              <a:rPr sz="2000" b="1" spc="95" dirty="0" err="1" smtClean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2000" b="1" spc="95" dirty="0" smtClean="0">
                <a:solidFill>
                  <a:srgbClr val="0070C0"/>
                </a:solidFill>
                <a:latin typeface="Cambria"/>
                <a:cs typeface="Cambria"/>
              </a:rPr>
              <a:t>  </a:t>
            </a:r>
            <a:r>
              <a:rPr sz="2000" b="1" spc="204" dirty="0" err="1" smtClean="0">
                <a:solidFill>
                  <a:srgbClr val="0070C0"/>
                </a:solidFill>
                <a:latin typeface="Cambria"/>
                <a:cs typeface="Cambria"/>
              </a:rPr>
              <a:t>centrati</a:t>
            </a:r>
            <a:r>
              <a:rPr lang="it-IT" sz="2000" b="1" spc="204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60" dirty="0" err="1" smtClean="0">
                <a:solidFill>
                  <a:srgbClr val="0070C0"/>
                </a:solidFill>
                <a:latin typeface="Cambria"/>
                <a:cs typeface="Cambria"/>
              </a:rPr>
              <a:t>sul</a:t>
            </a:r>
            <a:r>
              <a:rPr lang="it-IT" sz="2000" b="1" spc="1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220" dirty="0" err="1" smtClean="0">
                <a:solidFill>
                  <a:srgbClr val="0070C0"/>
                </a:solidFill>
                <a:latin typeface="Cambria"/>
                <a:cs typeface="Cambria"/>
              </a:rPr>
              <a:t>ciclo</a:t>
            </a:r>
            <a:r>
              <a:rPr lang="it-IT" sz="2000" b="1" spc="22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65" dirty="0" err="1" smtClean="0">
                <a:solidFill>
                  <a:srgbClr val="0070C0"/>
                </a:solidFill>
                <a:latin typeface="Cambria"/>
                <a:cs typeface="Cambria"/>
              </a:rPr>
              <a:t>ovarico</a:t>
            </a:r>
            <a:r>
              <a:rPr lang="it-IT" sz="2000" b="1" spc="165" dirty="0" smtClean="0">
                <a:solidFill>
                  <a:srgbClr val="0070C0"/>
                </a:solidFill>
                <a:latin typeface="Cambria"/>
                <a:cs typeface="Cambria"/>
              </a:rPr>
              <a:t>. R</a:t>
            </a:r>
            <a:r>
              <a:rPr sz="2000" b="1" spc="170" dirty="0" err="1" smtClean="0">
                <a:solidFill>
                  <a:srgbClr val="0070C0"/>
                </a:solidFill>
                <a:latin typeface="Cambria"/>
                <a:cs typeface="Cambria"/>
              </a:rPr>
              <a:t>ichiede</a:t>
            </a:r>
            <a:r>
              <a:rPr lang="it-IT" sz="2000" b="1" spc="17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90" dirty="0" err="1" smtClean="0">
                <a:solidFill>
                  <a:srgbClr val="0070C0"/>
                </a:solidFill>
                <a:latin typeface="Cambria"/>
                <a:cs typeface="Cambria"/>
              </a:rPr>
              <a:t>una</a:t>
            </a:r>
            <a:r>
              <a:rPr sz="2000" b="1" spc="190" dirty="0" smtClean="0">
                <a:solidFill>
                  <a:srgbClr val="0070C0"/>
                </a:solidFill>
                <a:latin typeface="Cambria"/>
                <a:cs typeface="Cambria"/>
              </a:rPr>
              <a:t>  </a:t>
            </a:r>
            <a:r>
              <a:rPr sz="2000" b="1" spc="160" dirty="0" err="1">
                <a:solidFill>
                  <a:srgbClr val="0070C0"/>
                </a:solidFill>
                <a:latin typeface="Cambria"/>
                <a:cs typeface="Cambria"/>
              </a:rPr>
              <a:t>regolazione</a:t>
            </a:r>
            <a:r>
              <a:rPr sz="2000" b="1" spc="160" dirty="0" smtClean="0">
                <a:solidFill>
                  <a:srgbClr val="0070C0"/>
                </a:solidFill>
                <a:latin typeface="Cambria"/>
                <a:cs typeface="Cambria"/>
              </a:rPr>
              <a:t>:</a:t>
            </a:r>
            <a:r>
              <a:rPr lang="it-IT" sz="2000" b="1" spc="160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95" dirty="0" smtClean="0">
                <a:solidFill>
                  <a:srgbClr val="0070C0"/>
                </a:solidFill>
                <a:latin typeface="Cambria"/>
                <a:cs typeface="Cambria"/>
              </a:rPr>
              <a:t>molto</a:t>
            </a:r>
            <a:r>
              <a:rPr lang="it-IT" sz="2000" b="1" spc="19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80" dirty="0" smtClean="0">
                <a:solidFill>
                  <a:srgbClr val="0070C0"/>
                </a:solidFill>
                <a:latin typeface="Cambria"/>
                <a:cs typeface="Cambria"/>
              </a:rPr>
              <a:t>fine</a:t>
            </a:r>
            <a:r>
              <a:rPr lang="it-IT" sz="2000" b="1" spc="180" dirty="0" smtClean="0">
                <a:solidFill>
                  <a:srgbClr val="0070C0"/>
                </a:solidFill>
                <a:latin typeface="Cambria"/>
                <a:cs typeface="Cambria"/>
              </a:rPr>
              <a:t>, </a:t>
            </a:r>
            <a:r>
              <a:rPr sz="2000" b="1" spc="190" dirty="0" smtClean="0">
                <a:solidFill>
                  <a:srgbClr val="0070C0"/>
                </a:solidFill>
                <a:latin typeface="Cambria"/>
                <a:cs typeface="Cambria"/>
              </a:rPr>
              <a:t>molto</a:t>
            </a:r>
            <a:r>
              <a:rPr sz="2000" b="1" spc="190" dirty="0">
                <a:solidFill>
                  <a:srgbClr val="0070C0"/>
                </a:solidFill>
                <a:latin typeface="Cambria"/>
                <a:cs typeface="Cambria"/>
              </a:rPr>
              <a:t>	</a:t>
            </a:r>
            <a:r>
              <a:rPr sz="2000" b="1" spc="195" dirty="0" err="1" smtClean="0">
                <a:solidFill>
                  <a:srgbClr val="0070C0"/>
                </a:solidFill>
                <a:latin typeface="Cambria"/>
                <a:cs typeface="Cambria"/>
              </a:rPr>
              <a:t>complessa</a:t>
            </a:r>
            <a:r>
              <a:rPr lang="it-IT" sz="2000" b="1" spc="195" dirty="0" smtClean="0">
                <a:solidFill>
                  <a:srgbClr val="0070C0"/>
                </a:solidFill>
                <a:latin typeface="Cambria"/>
                <a:cs typeface="Cambria"/>
              </a:rPr>
              <a:t>, </a:t>
            </a:r>
          </a:p>
          <a:p>
            <a:pPr marL="12700" marR="5080" indent="1270" algn="ctr">
              <a:lnSpc>
                <a:spcPct val="100000"/>
              </a:lnSpc>
              <a:spcBef>
                <a:spcPts val="105"/>
              </a:spcBef>
              <a:tabLst>
                <a:tab pos="649605" algn="l"/>
                <a:tab pos="1844039" algn="l"/>
                <a:tab pos="2065655" algn="l"/>
                <a:tab pos="2600325" algn="l"/>
                <a:tab pos="2714625" algn="l"/>
                <a:tab pos="3748404" algn="l"/>
                <a:tab pos="3987165" algn="l"/>
                <a:tab pos="5135245" algn="l"/>
                <a:tab pos="5443220" algn="l"/>
                <a:tab pos="5988685" algn="l"/>
                <a:tab pos="6330950" algn="l"/>
                <a:tab pos="6576059" algn="l"/>
                <a:tab pos="6950709" algn="l"/>
                <a:tab pos="7135495" algn="l"/>
                <a:tab pos="7464425" algn="l"/>
                <a:tab pos="8197850" algn="l"/>
                <a:tab pos="8730615" algn="l"/>
              </a:tabLst>
            </a:pPr>
            <a:r>
              <a:rPr sz="2000" b="1" spc="170" dirty="0" err="1" smtClean="0">
                <a:solidFill>
                  <a:srgbClr val="0070C0"/>
                </a:solidFill>
                <a:latin typeface="Cambria"/>
                <a:cs typeface="Cambria"/>
              </a:rPr>
              <a:t>integrata</a:t>
            </a:r>
            <a:r>
              <a:rPr lang="it-IT" sz="2000" b="1" spc="170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45" dirty="0" smtClean="0">
                <a:solidFill>
                  <a:srgbClr val="0070C0"/>
                </a:solidFill>
                <a:latin typeface="Cambria"/>
                <a:cs typeface="Cambria"/>
              </a:rPr>
              <a:t>a</a:t>
            </a:r>
            <a:r>
              <a:rPr lang="it-IT" sz="2000" b="1" spc="14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20" dirty="0" err="1" smtClean="0">
                <a:solidFill>
                  <a:srgbClr val="0070C0"/>
                </a:solidFill>
                <a:latin typeface="Cambria"/>
                <a:cs typeface="Cambria"/>
              </a:rPr>
              <a:t>vari</a:t>
            </a:r>
            <a:r>
              <a:rPr lang="it-IT" sz="2000" b="1" spc="12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40" dirty="0" err="1" smtClean="0">
                <a:solidFill>
                  <a:srgbClr val="0070C0"/>
                </a:solidFill>
                <a:latin typeface="Cambria"/>
                <a:cs typeface="Cambria"/>
              </a:rPr>
              <a:t>livelli</a:t>
            </a:r>
            <a:r>
              <a:rPr lang="it-IT" sz="2000" b="1" spc="140" dirty="0" smtClean="0">
                <a:solidFill>
                  <a:srgbClr val="0070C0"/>
                </a:solidFill>
                <a:latin typeface="Cambria"/>
                <a:cs typeface="Cambria"/>
              </a:rPr>
              <a:t> e </a:t>
            </a:r>
            <a:r>
              <a:rPr sz="2000" b="1" spc="180" dirty="0" smtClean="0">
                <a:solidFill>
                  <a:srgbClr val="0070C0"/>
                </a:solidFill>
                <a:latin typeface="Cambria"/>
                <a:cs typeface="Cambria"/>
              </a:rPr>
              <a:t>non</a:t>
            </a:r>
            <a:r>
              <a:rPr lang="it-IT" sz="2000" b="1" spc="180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75" dirty="0" err="1" smtClean="0">
                <a:solidFill>
                  <a:srgbClr val="0070C0"/>
                </a:solidFill>
                <a:latin typeface="Cambria"/>
                <a:cs typeface="Cambria"/>
              </a:rPr>
              <a:t>ancora</a:t>
            </a:r>
            <a:r>
              <a:rPr lang="it-IT" sz="2000" b="1" spc="175" dirty="0" smtClean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225" dirty="0" err="1" smtClean="0">
                <a:solidFill>
                  <a:srgbClr val="0070C0"/>
                </a:solidFill>
                <a:latin typeface="Cambria"/>
                <a:cs typeface="Cambria"/>
              </a:rPr>
              <a:t>completamente</a:t>
            </a:r>
            <a:r>
              <a:rPr lang="it-IT" sz="2000" b="1" spc="22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000" b="1" spc="185" dirty="0" err="1" smtClean="0">
                <a:solidFill>
                  <a:srgbClr val="0070C0"/>
                </a:solidFill>
                <a:latin typeface="Cambria"/>
                <a:cs typeface="Cambria"/>
              </a:rPr>
              <a:t>chiarita</a:t>
            </a:r>
            <a:endParaRPr sz="2000" b="1" dirty="0">
              <a:solidFill>
                <a:srgbClr val="0070C0"/>
              </a:solidFill>
              <a:latin typeface="Cambria"/>
              <a:cs typeface="Cambri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33600" y="228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Ciclo ovarico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BA293AB-890C-464C-935E-4EA392FED73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 descr="C:\Users\Master\Desktop\ova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90600"/>
            <a:ext cx="586893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155" y="0"/>
            <a:ext cx="11292356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7452" y="3338321"/>
            <a:ext cx="55670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Follicologenesi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donna nasce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numero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certo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numero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follicoli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primordiali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possono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maturare  attraverso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varie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forme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(follicoli primari,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follicoli</a:t>
            </a:r>
            <a:r>
              <a:rPr sz="1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pre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antrali, 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antrali).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follicolo contiene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cellula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uovo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(ovocita),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circondato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dalle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cellule della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granulosa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(in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rosso)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dalle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cellule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tecali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(in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verde).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seguito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all’ovulazione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antrale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trasforma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corpo luteo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le cellule  della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granulosa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tecali divengono, rispettvamente,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cellule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luteali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grandi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piccole.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14243"/>
            <a:ext cx="6214872" cy="414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61AC003-7A92-4039-870E-0A92F41E2992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219200"/>
            <a:ext cx="1122299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000" b="1" spc="-5" dirty="0" err="1" smtClean="0">
                <a:solidFill>
                  <a:srgbClr val="FF000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biologi</a:t>
            </a:r>
            <a:r>
              <a:rPr lang="it-IT" sz="2000" b="1" spc="-5" dirty="0" smtClean="0">
                <a:solidFill>
                  <a:srgbClr val="FF000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a</a:t>
            </a:r>
            <a:r>
              <a:rPr sz="2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follicologenesi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è la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maturazione </a:t>
            </a:r>
            <a:r>
              <a:rPr sz="2000" b="1" dirty="0" err="1">
                <a:solidFill>
                  <a:srgbClr val="006FC0"/>
                </a:solidFill>
                <a:latin typeface="Calibri"/>
                <a:cs typeface="Calibri"/>
              </a:rPr>
              <a:t>dei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 err="1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follico</a:t>
            </a:r>
            <a:r>
              <a:rPr lang="it-IT" sz="2000" b="1" spc="-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li </a:t>
            </a:r>
            <a:r>
              <a:rPr sz="2000" b="1" spc="-10" dirty="0" err="1" smtClean="0">
                <a:solidFill>
                  <a:srgbClr val="006FC0"/>
                </a:solidFill>
                <a:latin typeface="Calibri"/>
                <a:cs typeface="Calibri"/>
              </a:rPr>
              <a:t>ovarici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Al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contrario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20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spermatogenesi</a:t>
            </a:r>
            <a:r>
              <a:rPr sz="2000" b="1" u="sng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maschile che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può 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durare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modo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indefinito,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follicologenesi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ha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termine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quando i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follicoli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nelle </a:t>
            </a:r>
            <a:r>
              <a:rPr sz="20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ovaie</a:t>
            </a:r>
            <a:r>
              <a:rPr sz="2000" b="1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esauriscono. La fine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dei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follicoli  determina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l'inizio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della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menopausa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688975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Il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ruolo primario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follicoli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è il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supporto degli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ovociti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. Alla nascita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nelle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ovaia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una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donna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presente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certo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numero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2000" b="1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follicoli</a:t>
            </a:r>
            <a:r>
              <a:rPr sz="2000" b="1" spc="-10" dirty="0">
                <a:solidFill>
                  <a:srgbClr val="006FC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lang="it-IT" sz="2000" b="1" spc="-10" dirty="0" smtClean="0">
                <a:solidFill>
                  <a:srgbClr val="006FC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 err="1" smtClean="0">
                <a:solidFill>
                  <a:srgbClr val="006FC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primordiali</a:t>
            </a:r>
            <a:r>
              <a:rPr sz="2000" b="1" spc="-10" dirty="0" smtClean="0">
                <a:solidFill>
                  <a:srgbClr val="006FC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lang="it-IT" sz="2000" b="1" spc="-10" dirty="0" smtClean="0">
                <a:solidFill>
                  <a:srgbClr val="006FC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5" dirty="0" err="1" smtClean="0">
                <a:solidFill>
                  <a:srgbClr val="006FC0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immaturi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, ciascuno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dei quali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contiene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ovocita</a:t>
            </a:r>
            <a:r>
              <a:rPr sz="2000" b="1" u="sng" spc="-1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immaturo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70739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Alcuni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follicoli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iniziano la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follicologenesi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esiterà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nella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morte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nell’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ovulazione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(il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processo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attraverso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quale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l'ovocita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lascia il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follicolo).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circa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un 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  <a:cs typeface="Calibri"/>
              </a:rPr>
              <a:t>anno,</a:t>
            </a:r>
            <a:r>
              <a:rPr sz="2000" b="1" spc="-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follicolo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primordiale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va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incontro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 una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serie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critici cambiamenti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aspetto,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istologico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ormonale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. 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Dopo un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ciclo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poco più di 10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giorni,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maggior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parte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gruppo originale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follicoli muore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(il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processo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noto come 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atresia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). </a:t>
            </a:r>
            <a:endParaRPr lang="it-IT" sz="2000" b="1" spc="-5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 smtClean="0">
                <a:solidFill>
                  <a:srgbClr val="FF0000"/>
                </a:solidFill>
                <a:latin typeface="Calibri"/>
                <a:cs typeface="Calibri"/>
              </a:rPr>
              <a:t>Il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resto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follicoli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entra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nel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ciclo mestruale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, competendo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tra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loro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fino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non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rimane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un solo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follicolo.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follicolo dominante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rompe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rilascia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l'ovocita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(che nel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frattempo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si è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evoluto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fino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diventare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ovocita secondario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).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D584B4D-49CC-42CC-AE32-4675A4A369D4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0480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La </a:t>
            </a:r>
            <a:r>
              <a:rPr lang="it-IT" sz="3200" b="1" dirty="0" err="1" smtClean="0">
                <a:solidFill>
                  <a:srgbClr val="FF0000"/>
                </a:solidFill>
              </a:rPr>
              <a:t>follicogenesi</a:t>
            </a:r>
            <a:r>
              <a:rPr lang="it-IT" sz="3200" b="1" dirty="0" smtClean="0">
                <a:solidFill>
                  <a:srgbClr val="FF0000"/>
                </a:solidFill>
              </a:rPr>
              <a:t> (1)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524000"/>
            <a:ext cx="1122299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345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Prima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 ogni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ciclo mestruale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indipendentemente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dall'azione ormonale,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circa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5-7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follicoli primordiali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intraprendono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 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strada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maturazione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divenendo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follicoli</a:t>
            </a: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primari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40005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Nella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prima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fase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ciclo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ovarico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detta 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fase follicolare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, prosegue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maturazione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del </a:t>
            </a:r>
            <a:r>
              <a:rPr sz="20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follicolo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primario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dipendente 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dagli ormoni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FSH-LH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prodotti</a:t>
            </a:r>
            <a:r>
              <a:rPr sz="20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dall'adenoipofisi.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Con l'ovulazione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, l'ovocita secondario viene espulso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ed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accolto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nelle tube</a:t>
            </a:r>
            <a:r>
              <a:rPr sz="2000" b="1" spc="-2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ovariche.</a:t>
            </a:r>
            <a:endParaRPr sz="2000" dirty="0">
              <a:latin typeface="Calibri"/>
              <a:cs typeface="Calibri"/>
            </a:endParaRPr>
          </a:p>
          <a:p>
            <a:pPr marL="12700" marR="582930" algn="just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resto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follicolo viene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invaso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vasi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ed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andrà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formare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20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Corpo luteo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produrrà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estrogeni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(da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parte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delle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cellule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ex-teca)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progesterone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(da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parte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delle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cellule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della</a:t>
            </a:r>
            <a:r>
              <a:rPr sz="2000" b="1" spc="-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ex-granulosa).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 non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avviene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fecondazione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corpo luteo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degenera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dopo 10-15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giorni, formando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corpus</a:t>
            </a:r>
            <a:r>
              <a:rPr sz="2000" b="1" spc="-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albicans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caso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fecondazione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produzione ormonale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andrà avanti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fino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alla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formazione della</a:t>
            </a:r>
            <a:r>
              <a:rPr sz="2000" b="1" spc="-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placenta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D584B4D-49CC-42CC-AE32-4675A4A369D4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048000" y="3048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La </a:t>
            </a:r>
            <a:r>
              <a:rPr lang="it-IT" sz="3200" b="1" dirty="0" err="1" smtClean="0">
                <a:solidFill>
                  <a:srgbClr val="FF0000"/>
                </a:solidFill>
              </a:rPr>
              <a:t>follicogenesi</a:t>
            </a:r>
            <a:r>
              <a:rPr lang="it-IT" sz="3200" b="1" dirty="0" smtClean="0">
                <a:solidFill>
                  <a:srgbClr val="FF0000"/>
                </a:solidFill>
              </a:rPr>
              <a:t> (2)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98080" cy="620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5488" y="1042416"/>
            <a:ext cx="2592324" cy="1761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78545" y="1064514"/>
            <a:ext cx="21907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1=mestruazione  2=sviluppo follicolo  3=maturazione</a:t>
            </a:r>
            <a:r>
              <a:rPr sz="1800" b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follicoli  4=ovulazione</a:t>
            </a:r>
            <a:endParaRPr sz="1800">
              <a:latin typeface="Calibri"/>
              <a:cs typeface="Calibri"/>
            </a:endParaRPr>
          </a:p>
          <a:p>
            <a:pPr marL="12700" marR="485140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5=corpo luteo  6=corpus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albicans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0080" y="218059"/>
            <a:ext cx="4702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Ovulazione: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l’ovocita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secondario viene espulso</a:t>
            </a:r>
            <a:r>
              <a:rPr sz="1800" b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ed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accolto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nelle tube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ovariche.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041" y="5573674"/>
            <a:ext cx="1629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Caduta</a:t>
            </a:r>
            <a:r>
              <a:rPr sz="1800" b="1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estrogeni 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progesterone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0080" y="4213605"/>
            <a:ext cx="806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Picco</a:t>
            </a:r>
            <a:r>
              <a:rPr sz="1800" b="1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LH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9209" y="1446657"/>
            <a:ext cx="2033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Produzione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estrogeni 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(+) e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progesterone  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(+++)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9972" y="5029200"/>
            <a:ext cx="175260" cy="527050"/>
          </a:xfrm>
          <a:custGeom>
            <a:avLst/>
            <a:gdLst/>
            <a:ahLst/>
            <a:cxnLst/>
            <a:rect l="l" t="t" r="r" b="b"/>
            <a:pathLst>
              <a:path w="175259" h="527050">
                <a:moveTo>
                  <a:pt x="132442" y="71384"/>
                </a:moveTo>
                <a:lnTo>
                  <a:pt x="0" y="523494"/>
                </a:lnTo>
                <a:lnTo>
                  <a:pt x="12191" y="527050"/>
                </a:lnTo>
                <a:lnTo>
                  <a:pt x="144632" y="74945"/>
                </a:lnTo>
                <a:lnTo>
                  <a:pt x="132442" y="71384"/>
                </a:lnTo>
                <a:close/>
              </a:path>
              <a:path w="175259" h="527050">
                <a:moveTo>
                  <a:pt x="170563" y="59181"/>
                </a:moveTo>
                <a:lnTo>
                  <a:pt x="136016" y="59181"/>
                </a:lnTo>
                <a:lnTo>
                  <a:pt x="148209" y="62737"/>
                </a:lnTo>
                <a:lnTo>
                  <a:pt x="144632" y="74945"/>
                </a:lnTo>
                <a:lnTo>
                  <a:pt x="175006" y="83819"/>
                </a:lnTo>
                <a:lnTo>
                  <a:pt x="170563" y="59181"/>
                </a:lnTo>
                <a:close/>
              </a:path>
              <a:path w="175259" h="527050">
                <a:moveTo>
                  <a:pt x="136016" y="59181"/>
                </a:moveTo>
                <a:lnTo>
                  <a:pt x="132442" y="71384"/>
                </a:lnTo>
                <a:lnTo>
                  <a:pt x="144632" y="74945"/>
                </a:lnTo>
                <a:lnTo>
                  <a:pt x="148209" y="62737"/>
                </a:lnTo>
                <a:lnTo>
                  <a:pt x="136016" y="59181"/>
                </a:lnTo>
                <a:close/>
              </a:path>
              <a:path w="175259" h="527050">
                <a:moveTo>
                  <a:pt x="159893" y="0"/>
                </a:moveTo>
                <a:lnTo>
                  <a:pt x="101981" y="62483"/>
                </a:lnTo>
                <a:lnTo>
                  <a:pt x="132442" y="71384"/>
                </a:lnTo>
                <a:lnTo>
                  <a:pt x="136016" y="59181"/>
                </a:lnTo>
                <a:lnTo>
                  <a:pt x="170563" y="59181"/>
                </a:lnTo>
                <a:lnTo>
                  <a:pt x="1598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2988" y="5554471"/>
            <a:ext cx="660400" cy="329565"/>
          </a:xfrm>
          <a:custGeom>
            <a:avLst/>
            <a:gdLst/>
            <a:ahLst/>
            <a:cxnLst/>
            <a:rect l="l" t="t" r="r" b="b"/>
            <a:pathLst>
              <a:path w="660400" h="329564">
                <a:moveTo>
                  <a:pt x="71199" y="28457"/>
                </a:moveTo>
                <a:lnTo>
                  <a:pt x="65602" y="39821"/>
                </a:lnTo>
                <a:lnTo>
                  <a:pt x="654176" y="329374"/>
                </a:lnTo>
                <a:lnTo>
                  <a:pt x="659891" y="317969"/>
                </a:lnTo>
                <a:lnTo>
                  <a:pt x="71199" y="28457"/>
                </a:lnTo>
                <a:close/>
              </a:path>
              <a:path w="660400" h="329564">
                <a:moveTo>
                  <a:pt x="85216" y="0"/>
                </a:moveTo>
                <a:lnTo>
                  <a:pt x="0" y="507"/>
                </a:lnTo>
                <a:lnTo>
                  <a:pt x="51562" y="68325"/>
                </a:lnTo>
                <a:lnTo>
                  <a:pt x="65602" y="39821"/>
                </a:lnTo>
                <a:lnTo>
                  <a:pt x="54228" y="34226"/>
                </a:lnTo>
                <a:lnTo>
                  <a:pt x="59816" y="22859"/>
                </a:lnTo>
                <a:lnTo>
                  <a:pt x="73956" y="22859"/>
                </a:lnTo>
                <a:lnTo>
                  <a:pt x="85216" y="0"/>
                </a:lnTo>
                <a:close/>
              </a:path>
              <a:path w="660400" h="329564">
                <a:moveTo>
                  <a:pt x="59816" y="22859"/>
                </a:moveTo>
                <a:lnTo>
                  <a:pt x="54228" y="34226"/>
                </a:lnTo>
                <a:lnTo>
                  <a:pt x="65602" y="39821"/>
                </a:lnTo>
                <a:lnTo>
                  <a:pt x="71199" y="28457"/>
                </a:lnTo>
                <a:lnTo>
                  <a:pt x="59816" y="22859"/>
                </a:lnTo>
                <a:close/>
              </a:path>
              <a:path w="660400" h="329564">
                <a:moveTo>
                  <a:pt x="73956" y="22859"/>
                </a:moveTo>
                <a:lnTo>
                  <a:pt x="59816" y="22859"/>
                </a:lnTo>
                <a:lnTo>
                  <a:pt x="71199" y="28457"/>
                </a:lnTo>
                <a:lnTo>
                  <a:pt x="73956" y="228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5259" y="5554979"/>
            <a:ext cx="323215" cy="327660"/>
          </a:xfrm>
          <a:custGeom>
            <a:avLst/>
            <a:gdLst/>
            <a:ahLst/>
            <a:cxnLst/>
            <a:rect l="l" t="t" r="r" b="b"/>
            <a:pathLst>
              <a:path w="323214" h="327660">
                <a:moveTo>
                  <a:pt x="264688" y="49815"/>
                </a:moveTo>
                <a:lnTo>
                  <a:pt x="0" y="318706"/>
                </a:lnTo>
                <a:lnTo>
                  <a:pt x="9143" y="327621"/>
                </a:lnTo>
                <a:lnTo>
                  <a:pt x="273786" y="58764"/>
                </a:lnTo>
                <a:lnTo>
                  <a:pt x="264688" y="49815"/>
                </a:lnTo>
                <a:close/>
              </a:path>
              <a:path w="323214" h="327660">
                <a:moveTo>
                  <a:pt x="309467" y="40805"/>
                </a:moveTo>
                <a:lnTo>
                  <a:pt x="273557" y="40805"/>
                </a:lnTo>
                <a:lnTo>
                  <a:pt x="282701" y="49707"/>
                </a:lnTo>
                <a:lnTo>
                  <a:pt x="273786" y="58764"/>
                </a:lnTo>
                <a:lnTo>
                  <a:pt x="296417" y="81026"/>
                </a:lnTo>
                <a:lnTo>
                  <a:pt x="309467" y="40805"/>
                </a:lnTo>
                <a:close/>
              </a:path>
              <a:path w="323214" h="327660">
                <a:moveTo>
                  <a:pt x="273557" y="40805"/>
                </a:moveTo>
                <a:lnTo>
                  <a:pt x="264688" y="49815"/>
                </a:lnTo>
                <a:lnTo>
                  <a:pt x="273786" y="58764"/>
                </a:lnTo>
                <a:lnTo>
                  <a:pt x="282701" y="49707"/>
                </a:lnTo>
                <a:lnTo>
                  <a:pt x="273557" y="40805"/>
                </a:lnTo>
                <a:close/>
              </a:path>
              <a:path w="323214" h="327660">
                <a:moveTo>
                  <a:pt x="322706" y="0"/>
                </a:moveTo>
                <a:lnTo>
                  <a:pt x="242062" y="27559"/>
                </a:lnTo>
                <a:lnTo>
                  <a:pt x="264688" y="49815"/>
                </a:lnTo>
                <a:lnTo>
                  <a:pt x="273557" y="40805"/>
                </a:lnTo>
                <a:lnTo>
                  <a:pt x="309467" y="40805"/>
                </a:lnTo>
                <a:lnTo>
                  <a:pt x="3227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9816" y="3922776"/>
            <a:ext cx="486409" cy="277495"/>
          </a:xfrm>
          <a:custGeom>
            <a:avLst/>
            <a:gdLst/>
            <a:ahLst/>
            <a:cxnLst/>
            <a:rect l="l" t="t" r="r" b="b"/>
            <a:pathLst>
              <a:path w="486409" h="277495">
                <a:moveTo>
                  <a:pt x="69518" y="31764"/>
                </a:moveTo>
                <a:lnTo>
                  <a:pt x="63251" y="42912"/>
                </a:lnTo>
                <a:lnTo>
                  <a:pt x="480186" y="277113"/>
                </a:lnTo>
                <a:lnTo>
                  <a:pt x="486409" y="266065"/>
                </a:lnTo>
                <a:lnTo>
                  <a:pt x="69518" y="31764"/>
                </a:lnTo>
                <a:close/>
              </a:path>
              <a:path w="486409" h="277495">
                <a:moveTo>
                  <a:pt x="0" y="0"/>
                </a:moveTo>
                <a:lnTo>
                  <a:pt x="47751" y="70485"/>
                </a:lnTo>
                <a:lnTo>
                  <a:pt x="63251" y="42912"/>
                </a:lnTo>
                <a:lnTo>
                  <a:pt x="52197" y="36703"/>
                </a:lnTo>
                <a:lnTo>
                  <a:pt x="58419" y="25526"/>
                </a:lnTo>
                <a:lnTo>
                  <a:pt x="73024" y="25526"/>
                </a:lnTo>
                <a:lnTo>
                  <a:pt x="85089" y="4063"/>
                </a:lnTo>
                <a:lnTo>
                  <a:pt x="0" y="0"/>
                </a:lnTo>
                <a:close/>
              </a:path>
              <a:path w="486409" h="277495">
                <a:moveTo>
                  <a:pt x="58419" y="25526"/>
                </a:moveTo>
                <a:lnTo>
                  <a:pt x="52197" y="36703"/>
                </a:lnTo>
                <a:lnTo>
                  <a:pt x="63251" y="42912"/>
                </a:lnTo>
                <a:lnTo>
                  <a:pt x="69518" y="31764"/>
                </a:lnTo>
                <a:lnTo>
                  <a:pt x="58419" y="25526"/>
                </a:lnTo>
                <a:close/>
              </a:path>
              <a:path w="486409" h="277495">
                <a:moveTo>
                  <a:pt x="73024" y="25526"/>
                </a:moveTo>
                <a:lnTo>
                  <a:pt x="58419" y="25526"/>
                </a:lnTo>
                <a:lnTo>
                  <a:pt x="69518" y="31764"/>
                </a:lnTo>
                <a:lnTo>
                  <a:pt x="73024" y="255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3791" y="4190238"/>
            <a:ext cx="1031240" cy="1363980"/>
          </a:xfrm>
          <a:custGeom>
            <a:avLst/>
            <a:gdLst/>
            <a:ahLst/>
            <a:cxnLst/>
            <a:rect l="l" t="t" r="r" b="b"/>
            <a:pathLst>
              <a:path w="1031239" h="1363979">
                <a:moveTo>
                  <a:pt x="15494" y="1279906"/>
                </a:moveTo>
                <a:lnTo>
                  <a:pt x="0" y="1363599"/>
                </a:lnTo>
                <a:lnTo>
                  <a:pt x="76327" y="1325753"/>
                </a:lnTo>
                <a:lnTo>
                  <a:pt x="64362" y="1316736"/>
                </a:lnTo>
                <a:lnTo>
                  <a:pt x="43307" y="1316736"/>
                </a:lnTo>
                <a:lnTo>
                  <a:pt x="33146" y="1309116"/>
                </a:lnTo>
                <a:lnTo>
                  <a:pt x="40798" y="1298976"/>
                </a:lnTo>
                <a:lnTo>
                  <a:pt x="15494" y="1279906"/>
                </a:lnTo>
                <a:close/>
              </a:path>
              <a:path w="1031239" h="1363979">
                <a:moveTo>
                  <a:pt x="40798" y="1298976"/>
                </a:moveTo>
                <a:lnTo>
                  <a:pt x="33146" y="1309116"/>
                </a:lnTo>
                <a:lnTo>
                  <a:pt x="43307" y="1316736"/>
                </a:lnTo>
                <a:lnTo>
                  <a:pt x="50940" y="1306620"/>
                </a:lnTo>
                <a:lnTo>
                  <a:pt x="40798" y="1298976"/>
                </a:lnTo>
                <a:close/>
              </a:path>
              <a:path w="1031239" h="1363979">
                <a:moveTo>
                  <a:pt x="50940" y="1306620"/>
                </a:moveTo>
                <a:lnTo>
                  <a:pt x="43307" y="1316736"/>
                </a:lnTo>
                <a:lnTo>
                  <a:pt x="64362" y="1316736"/>
                </a:lnTo>
                <a:lnTo>
                  <a:pt x="50940" y="1306620"/>
                </a:lnTo>
                <a:close/>
              </a:path>
              <a:path w="1031239" h="1363979">
                <a:moveTo>
                  <a:pt x="1021080" y="0"/>
                </a:moveTo>
                <a:lnTo>
                  <a:pt x="40798" y="1298976"/>
                </a:lnTo>
                <a:lnTo>
                  <a:pt x="50940" y="1306620"/>
                </a:lnTo>
                <a:lnTo>
                  <a:pt x="1031240" y="7619"/>
                </a:lnTo>
                <a:lnTo>
                  <a:pt x="10210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6201" y="2138172"/>
            <a:ext cx="579755" cy="501015"/>
          </a:xfrm>
          <a:custGeom>
            <a:avLst/>
            <a:gdLst/>
            <a:ahLst/>
            <a:cxnLst/>
            <a:rect l="l" t="t" r="r" b="b"/>
            <a:pathLst>
              <a:path w="579754" h="501014">
                <a:moveTo>
                  <a:pt x="517571" y="44984"/>
                </a:moveTo>
                <a:lnTo>
                  <a:pt x="0" y="491236"/>
                </a:lnTo>
                <a:lnTo>
                  <a:pt x="8382" y="500761"/>
                </a:lnTo>
                <a:lnTo>
                  <a:pt x="525810" y="54525"/>
                </a:lnTo>
                <a:lnTo>
                  <a:pt x="517571" y="44984"/>
                </a:lnTo>
                <a:close/>
              </a:path>
              <a:path w="579754" h="501014">
                <a:moveTo>
                  <a:pt x="564076" y="36702"/>
                </a:moveTo>
                <a:lnTo>
                  <a:pt x="527176" y="36702"/>
                </a:lnTo>
                <a:lnTo>
                  <a:pt x="535432" y="46227"/>
                </a:lnTo>
                <a:lnTo>
                  <a:pt x="525810" y="54525"/>
                </a:lnTo>
                <a:lnTo>
                  <a:pt x="546608" y="78612"/>
                </a:lnTo>
                <a:lnTo>
                  <a:pt x="564076" y="36702"/>
                </a:lnTo>
                <a:close/>
              </a:path>
              <a:path w="579754" h="501014">
                <a:moveTo>
                  <a:pt x="527176" y="36702"/>
                </a:moveTo>
                <a:lnTo>
                  <a:pt x="517571" y="44984"/>
                </a:lnTo>
                <a:lnTo>
                  <a:pt x="525810" y="54525"/>
                </a:lnTo>
                <a:lnTo>
                  <a:pt x="535432" y="46227"/>
                </a:lnTo>
                <a:lnTo>
                  <a:pt x="527176" y="36702"/>
                </a:lnTo>
                <a:close/>
              </a:path>
              <a:path w="579754" h="501014">
                <a:moveTo>
                  <a:pt x="579374" y="0"/>
                </a:moveTo>
                <a:lnTo>
                  <a:pt x="496824" y="20954"/>
                </a:lnTo>
                <a:lnTo>
                  <a:pt x="517571" y="44984"/>
                </a:lnTo>
                <a:lnTo>
                  <a:pt x="527176" y="36702"/>
                </a:lnTo>
                <a:lnTo>
                  <a:pt x="564076" y="36702"/>
                </a:lnTo>
                <a:lnTo>
                  <a:pt x="5793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08326" y="5896457"/>
            <a:ext cx="1316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Aumento</a:t>
            </a:r>
            <a:r>
              <a:rPr sz="18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FSH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9251" y="5549265"/>
            <a:ext cx="1002030" cy="513715"/>
          </a:xfrm>
          <a:custGeom>
            <a:avLst/>
            <a:gdLst/>
            <a:ahLst/>
            <a:cxnLst/>
            <a:rect l="l" t="t" r="r" b="b"/>
            <a:pathLst>
              <a:path w="1002029" h="513714">
                <a:moveTo>
                  <a:pt x="930939" y="484691"/>
                </a:moveTo>
                <a:lnTo>
                  <a:pt x="916559" y="512965"/>
                </a:lnTo>
                <a:lnTo>
                  <a:pt x="1001776" y="513549"/>
                </a:lnTo>
                <a:lnTo>
                  <a:pt x="984668" y="490423"/>
                </a:lnTo>
                <a:lnTo>
                  <a:pt x="942213" y="490423"/>
                </a:lnTo>
                <a:lnTo>
                  <a:pt x="930939" y="484691"/>
                </a:lnTo>
                <a:close/>
              </a:path>
              <a:path w="1002029" h="513714">
                <a:moveTo>
                  <a:pt x="936712" y="473340"/>
                </a:moveTo>
                <a:lnTo>
                  <a:pt x="930939" y="484691"/>
                </a:lnTo>
                <a:lnTo>
                  <a:pt x="942213" y="490423"/>
                </a:lnTo>
                <a:lnTo>
                  <a:pt x="948054" y="479107"/>
                </a:lnTo>
                <a:lnTo>
                  <a:pt x="936712" y="473340"/>
                </a:lnTo>
                <a:close/>
              </a:path>
              <a:path w="1002029" h="513714">
                <a:moveTo>
                  <a:pt x="951102" y="445046"/>
                </a:moveTo>
                <a:lnTo>
                  <a:pt x="936712" y="473340"/>
                </a:lnTo>
                <a:lnTo>
                  <a:pt x="948054" y="479107"/>
                </a:lnTo>
                <a:lnTo>
                  <a:pt x="942213" y="490423"/>
                </a:lnTo>
                <a:lnTo>
                  <a:pt x="984668" y="490423"/>
                </a:lnTo>
                <a:lnTo>
                  <a:pt x="951102" y="445046"/>
                </a:lnTo>
                <a:close/>
              </a:path>
              <a:path w="1002029" h="513714">
                <a:moveTo>
                  <a:pt x="5841" y="0"/>
                </a:moveTo>
                <a:lnTo>
                  <a:pt x="0" y="11430"/>
                </a:lnTo>
                <a:lnTo>
                  <a:pt x="930939" y="484691"/>
                </a:lnTo>
                <a:lnTo>
                  <a:pt x="936712" y="473340"/>
                </a:lnTo>
                <a:lnTo>
                  <a:pt x="58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8936" y="5552185"/>
            <a:ext cx="212725" cy="418465"/>
          </a:xfrm>
          <a:custGeom>
            <a:avLst/>
            <a:gdLst/>
            <a:ahLst/>
            <a:cxnLst/>
            <a:rect l="l" t="t" r="r" b="b"/>
            <a:pathLst>
              <a:path w="212725" h="418464">
                <a:moveTo>
                  <a:pt x="172537" y="352887"/>
                </a:moveTo>
                <a:lnTo>
                  <a:pt x="144145" y="367004"/>
                </a:lnTo>
                <a:lnTo>
                  <a:pt x="212216" y="418287"/>
                </a:lnTo>
                <a:lnTo>
                  <a:pt x="212297" y="364248"/>
                </a:lnTo>
                <a:lnTo>
                  <a:pt x="178180" y="364248"/>
                </a:lnTo>
                <a:lnTo>
                  <a:pt x="172537" y="352887"/>
                </a:lnTo>
                <a:close/>
              </a:path>
              <a:path w="212725" h="418464">
                <a:moveTo>
                  <a:pt x="183953" y="347211"/>
                </a:moveTo>
                <a:lnTo>
                  <a:pt x="172537" y="352887"/>
                </a:lnTo>
                <a:lnTo>
                  <a:pt x="178180" y="364248"/>
                </a:lnTo>
                <a:lnTo>
                  <a:pt x="189611" y="358597"/>
                </a:lnTo>
                <a:lnTo>
                  <a:pt x="183953" y="347211"/>
                </a:lnTo>
                <a:close/>
              </a:path>
              <a:path w="212725" h="418464">
                <a:moveTo>
                  <a:pt x="212343" y="333095"/>
                </a:moveTo>
                <a:lnTo>
                  <a:pt x="183953" y="347211"/>
                </a:lnTo>
                <a:lnTo>
                  <a:pt x="189611" y="358597"/>
                </a:lnTo>
                <a:lnTo>
                  <a:pt x="178180" y="364248"/>
                </a:lnTo>
                <a:lnTo>
                  <a:pt x="212297" y="364248"/>
                </a:lnTo>
                <a:lnTo>
                  <a:pt x="212343" y="333095"/>
                </a:lnTo>
                <a:close/>
              </a:path>
              <a:path w="212725" h="418464">
                <a:moveTo>
                  <a:pt x="11429" y="0"/>
                </a:moveTo>
                <a:lnTo>
                  <a:pt x="0" y="5587"/>
                </a:lnTo>
                <a:lnTo>
                  <a:pt x="172537" y="352887"/>
                </a:lnTo>
                <a:lnTo>
                  <a:pt x="183953" y="347211"/>
                </a:lnTo>
                <a:lnTo>
                  <a:pt x="114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39766" y="5919927"/>
            <a:ext cx="203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Produzione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estrogeni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7FE901B-C760-418A-B7BB-06F44CC571F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656" y="300227"/>
            <a:ext cx="5075374" cy="602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4608" y="2244851"/>
            <a:ext cx="302260" cy="3708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207" y="2773807"/>
            <a:ext cx="209168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6FC0"/>
                </a:solidFill>
                <a:latin typeface="Trebuchet MS"/>
                <a:cs typeface="Trebuchet MS"/>
              </a:rPr>
              <a:t>Il </a:t>
            </a:r>
            <a:r>
              <a:rPr sz="1200" b="1" spc="-95" dirty="0">
                <a:solidFill>
                  <a:srgbClr val="006FC0"/>
                </a:solidFill>
                <a:latin typeface="Trebuchet MS"/>
                <a:cs typeface="Trebuchet MS"/>
              </a:rPr>
              <a:t>follicolo,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vicino </a:t>
            </a:r>
            <a:r>
              <a:rPr sz="1200" b="1" spc="-85" dirty="0">
                <a:solidFill>
                  <a:srgbClr val="006FC0"/>
                </a:solidFill>
                <a:latin typeface="Trebuchet MS"/>
                <a:cs typeface="Trebuchet MS"/>
              </a:rPr>
              <a:t>alla </a:t>
            </a:r>
            <a:r>
              <a:rPr sz="1200" b="1" spc="-125" dirty="0">
                <a:solidFill>
                  <a:srgbClr val="006FC0"/>
                </a:solidFill>
                <a:latin typeface="Trebuchet MS"/>
                <a:cs typeface="Trebuchet MS"/>
              </a:rPr>
              <a:t>maturazione,  </a:t>
            </a:r>
            <a:r>
              <a:rPr sz="1200" b="1" spc="-75" dirty="0">
                <a:solidFill>
                  <a:srgbClr val="006FC0"/>
                </a:solidFill>
                <a:latin typeface="Trebuchet MS"/>
                <a:cs typeface="Trebuchet MS"/>
              </a:rPr>
              <a:t>rilascia </a:t>
            </a:r>
            <a:r>
              <a:rPr sz="1200" b="1" spc="-120" dirty="0">
                <a:solidFill>
                  <a:srgbClr val="006FC0"/>
                </a:solidFill>
                <a:latin typeface="Trebuchet MS"/>
                <a:cs typeface="Trebuchet MS"/>
              </a:rPr>
              <a:t>alte </a:t>
            </a:r>
            <a:r>
              <a:rPr sz="1200" b="1" spc="-114" dirty="0">
                <a:solidFill>
                  <a:srgbClr val="006FC0"/>
                </a:solidFill>
                <a:latin typeface="Trebuchet MS"/>
                <a:cs typeface="Trebuchet MS"/>
              </a:rPr>
              <a:t>quantità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 estrogeni  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che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stimolano la 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liberazione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  </a:t>
            </a:r>
            <a:r>
              <a:rPr sz="1200" b="1" spc="-80" dirty="0">
                <a:solidFill>
                  <a:srgbClr val="006FC0"/>
                </a:solidFill>
                <a:latin typeface="Trebuchet MS"/>
                <a:cs typeface="Trebuchet MS"/>
              </a:rPr>
              <a:t>maggiori 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quantità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 </a:t>
            </a:r>
            <a:r>
              <a:rPr sz="1200" b="1" spc="-75" dirty="0">
                <a:solidFill>
                  <a:srgbClr val="006FC0"/>
                </a:solidFill>
                <a:latin typeface="Trebuchet MS"/>
                <a:cs typeface="Trebuchet MS"/>
              </a:rPr>
              <a:t>GnRH</a:t>
            </a:r>
            <a:r>
              <a:rPr sz="1200" b="1" spc="-10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200" b="1" spc="-170" dirty="0">
                <a:solidFill>
                  <a:srgbClr val="006FC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043" y="4687823"/>
            <a:ext cx="739140" cy="3708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Ovaio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2815" y="2244851"/>
            <a:ext cx="1391920" cy="3708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Adenoipofisi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3747" y="1230629"/>
            <a:ext cx="1909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6FC0"/>
                </a:solidFill>
                <a:latin typeface="Trebuchet MS"/>
                <a:cs typeface="Trebuchet MS"/>
              </a:rPr>
              <a:t>Il GnRH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200" b="1" spc="-85" dirty="0">
                <a:solidFill>
                  <a:srgbClr val="006FC0"/>
                </a:solidFill>
                <a:latin typeface="Trebuchet MS"/>
                <a:cs typeface="Trebuchet MS"/>
              </a:rPr>
              <a:t>rilasciato</a:t>
            </a:r>
            <a:endParaRPr sz="1200">
              <a:latin typeface="Trebuchet MS"/>
              <a:cs typeface="Trebuchet MS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1200" b="1" spc="-105" dirty="0">
                <a:solidFill>
                  <a:srgbClr val="006FC0"/>
                </a:solidFill>
                <a:latin typeface="Arial"/>
                <a:cs typeface="Arial"/>
              </a:rPr>
              <a:t>dall’ipotalamo </a:t>
            </a:r>
            <a:r>
              <a:rPr sz="1200" b="1" spc="-135" dirty="0">
                <a:solidFill>
                  <a:srgbClr val="006FC0"/>
                </a:solidFill>
                <a:latin typeface="Arial"/>
                <a:cs typeface="Arial"/>
              </a:rPr>
              <a:t>promuove </a:t>
            </a:r>
            <a:r>
              <a:rPr sz="1200" b="1" spc="-80" dirty="0">
                <a:solidFill>
                  <a:srgbClr val="006FC0"/>
                </a:solidFill>
                <a:latin typeface="Arial"/>
                <a:cs typeface="Arial"/>
              </a:rPr>
              <a:t>ila  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liberazione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 </a:t>
            </a:r>
            <a:r>
              <a:rPr sz="1200" b="1" spc="-80" dirty="0">
                <a:solidFill>
                  <a:srgbClr val="006FC0"/>
                </a:solidFill>
                <a:latin typeface="Trebuchet MS"/>
                <a:cs typeface="Trebuchet MS"/>
              </a:rPr>
              <a:t>maggiori</a:t>
            </a:r>
            <a:r>
              <a:rPr sz="1200" b="1" spc="-14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quantità 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 </a:t>
            </a:r>
            <a:r>
              <a:rPr sz="1200" b="1" spc="-60" dirty="0">
                <a:solidFill>
                  <a:srgbClr val="006FC0"/>
                </a:solidFill>
                <a:latin typeface="Trebuchet MS"/>
                <a:cs typeface="Trebuchet MS"/>
              </a:rPr>
              <a:t>FSH </a:t>
            </a:r>
            <a:r>
              <a:rPr sz="1200" b="1" spc="-155" dirty="0">
                <a:solidFill>
                  <a:srgbClr val="006FC0"/>
                </a:solidFill>
                <a:latin typeface="Trebuchet MS"/>
                <a:cs typeface="Trebuchet MS"/>
              </a:rPr>
              <a:t>e, </a:t>
            </a:r>
            <a:r>
              <a:rPr sz="1200" b="1" spc="-114" dirty="0">
                <a:solidFill>
                  <a:srgbClr val="006FC0"/>
                </a:solidFill>
                <a:latin typeface="Trebuchet MS"/>
                <a:cs typeface="Trebuchet MS"/>
              </a:rPr>
              <a:t>soprattutto,</a:t>
            </a:r>
            <a:r>
              <a:rPr sz="1200" b="1" spc="-2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LH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0911" y="830580"/>
            <a:ext cx="302260" cy="37084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0321" y="3303523"/>
            <a:ext cx="1437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6FC0"/>
                </a:solidFill>
                <a:latin typeface="Trebuchet MS"/>
                <a:cs typeface="Trebuchet MS"/>
              </a:rPr>
              <a:t>Il </a:t>
            </a:r>
            <a:r>
              <a:rPr sz="1200" b="1" spc="-80" dirty="0">
                <a:solidFill>
                  <a:srgbClr val="006FC0"/>
                </a:solidFill>
                <a:latin typeface="Trebuchet MS"/>
                <a:cs typeface="Trebuchet MS"/>
              </a:rPr>
              <a:t>picco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 LH</a:t>
            </a:r>
            <a:r>
              <a:rPr sz="1200" b="1" spc="-1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200" b="1" spc="-125" dirty="0">
                <a:solidFill>
                  <a:srgbClr val="006FC0"/>
                </a:solidFill>
                <a:latin typeface="Trebuchet MS"/>
                <a:cs typeface="Trebuchet MS"/>
              </a:rPr>
              <a:t>determina  </a:t>
            </a:r>
            <a:r>
              <a:rPr sz="1200" b="1" spc="-105" dirty="0">
                <a:solidFill>
                  <a:srgbClr val="006FC0"/>
                </a:solidFill>
                <a:latin typeface="Arial"/>
                <a:cs typeface="Arial"/>
              </a:rPr>
              <a:t>l’ovulazione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1940" y="2903220"/>
            <a:ext cx="30226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767" y="6067044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29">
                <a:moveTo>
                  <a:pt x="0" y="646175"/>
                </a:moveTo>
                <a:lnTo>
                  <a:pt x="2871216" y="646175"/>
                </a:lnTo>
                <a:lnTo>
                  <a:pt x="2871216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6898" y="6086652"/>
            <a:ext cx="2118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quasi</a:t>
            </a:r>
            <a:r>
              <a:rPr sz="1800" b="1" spc="-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maturo  (Graaf)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1588" y="6067044"/>
            <a:ext cx="1894839" cy="6464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075" marR="9779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Corpo</a:t>
            </a:r>
            <a:r>
              <a:rPr sz="1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emorragico 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(rottura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follicolo)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6940" y="321563"/>
            <a:ext cx="2923032" cy="3256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3844" y="614933"/>
            <a:ext cx="2308860" cy="2667000"/>
          </a:xfrm>
          <a:custGeom>
            <a:avLst/>
            <a:gdLst/>
            <a:ahLst/>
            <a:cxnLst/>
            <a:rect l="l" t="t" r="r" b="b"/>
            <a:pathLst>
              <a:path w="2308859" h="2667000">
                <a:moveTo>
                  <a:pt x="318305" y="2146300"/>
                </a:moveTo>
                <a:lnTo>
                  <a:pt x="187880" y="2146300"/>
                </a:lnTo>
                <a:lnTo>
                  <a:pt x="141765" y="2171700"/>
                </a:lnTo>
                <a:lnTo>
                  <a:pt x="98675" y="2197100"/>
                </a:lnTo>
                <a:lnTo>
                  <a:pt x="58596" y="2235200"/>
                </a:lnTo>
                <a:lnTo>
                  <a:pt x="26427" y="2286000"/>
                </a:lnTo>
                <a:lnTo>
                  <a:pt x="6891" y="2336800"/>
                </a:lnTo>
                <a:lnTo>
                  <a:pt x="0" y="2374900"/>
                </a:lnTo>
                <a:lnTo>
                  <a:pt x="5764" y="2425700"/>
                </a:lnTo>
                <a:lnTo>
                  <a:pt x="21697" y="2476500"/>
                </a:lnTo>
                <a:lnTo>
                  <a:pt x="46833" y="2527300"/>
                </a:lnTo>
                <a:lnTo>
                  <a:pt x="81184" y="2565400"/>
                </a:lnTo>
                <a:lnTo>
                  <a:pt x="124763" y="2603500"/>
                </a:lnTo>
                <a:lnTo>
                  <a:pt x="170388" y="2641600"/>
                </a:lnTo>
                <a:lnTo>
                  <a:pt x="215632" y="2667000"/>
                </a:lnTo>
                <a:lnTo>
                  <a:pt x="356433" y="2667000"/>
                </a:lnTo>
                <a:lnTo>
                  <a:pt x="402972" y="2654300"/>
                </a:lnTo>
                <a:lnTo>
                  <a:pt x="444583" y="2628900"/>
                </a:lnTo>
                <a:lnTo>
                  <a:pt x="469029" y="2603500"/>
                </a:lnTo>
                <a:lnTo>
                  <a:pt x="274966" y="2603500"/>
                </a:lnTo>
                <a:lnTo>
                  <a:pt x="239238" y="2590800"/>
                </a:lnTo>
                <a:lnTo>
                  <a:pt x="168578" y="2540000"/>
                </a:lnTo>
                <a:lnTo>
                  <a:pt x="132550" y="2514600"/>
                </a:lnTo>
                <a:lnTo>
                  <a:pt x="104856" y="2476500"/>
                </a:lnTo>
                <a:lnTo>
                  <a:pt x="85496" y="2451100"/>
                </a:lnTo>
                <a:lnTo>
                  <a:pt x="74471" y="2413000"/>
                </a:lnTo>
                <a:lnTo>
                  <a:pt x="71832" y="2374900"/>
                </a:lnTo>
                <a:lnTo>
                  <a:pt x="77456" y="2349500"/>
                </a:lnTo>
                <a:lnTo>
                  <a:pt x="91366" y="2311400"/>
                </a:lnTo>
                <a:lnTo>
                  <a:pt x="113587" y="2286000"/>
                </a:lnTo>
                <a:lnTo>
                  <a:pt x="142543" y="2247900"/>
                </a:lnTo>
                <a:lnTo>
                  <a:pt x="173595" y="2235200"/>
                </a:lnTo>
                <a:lnTo>
                  <a:pt x="206742" y="2222500"/>
                </a:lnTo>
                <a:lnTo>
                  <a:pt x="241984" y="2209800"/>
                </a:lnTo>
                <a:lnTo>
                  <a:pt x="420794" y="2209800"/>
                </a:lnTo>
                <a:lnTo>
                  <a:pt x="318305" y="2146300"/>
                </a:lnTo>
                <a:close/>
              </a:path>
              <a:path w="2308859" h="2667000">
                <a:moveTo>
                  <a:pt x="420794" y="2209800"/>
                </a:moveTo>
                <a:lnTo>
                  <a:pt x="241984" y="2209800"/>
                </a:lnTo>
                <a:lnTo>
                  <a:pt x="278776" y="2222500"/>
                </a:lnTo>
                <a:lnTo>
                  <a:pt x="355409" y="2247900"/>
                </a:lnTo>
                <a:lnTo>
                  <a:pt x="395273" y="2286000"/>
                </a:lnTo>
                <a:lnTo>
                  <a:pt x="427277" y="2311400"/>
                </a:lnTo>
                <a:lnTo>
                  <a:pt x="452423" y="2349500"/>
                </a:lnTo>
                <a:lnTo>
                  <a:pt x="470711" y="2387600"/>
                </a:lnTo>
                <a:lnTo>
                  <a:pt x="482141" y="2425700"/>
                </a:lnTo>
                <a:lnTo>
                  <a:pt x="479784" y="2451100"/>
                </a:lnTo>
                <a:lnTo>
                  <a:pt x="454638" y="2514600"/>
                </a:lnTo>
                <a:lnTo>
                  <a:pt x="406011" y="2565400"/>
                </a:lnTo>
                <a:lnTo>
                  <a:pt x="377255" y="2590800"/>
                </a:lnTo>
                <a:lnTo>
                  <a:pt x="345570" y="2603500"/>
                </a:lnTo>
                <a:lnTo>
                  <a:pt x="469029" y="2603500"/>
                </a:lnTo>
                <a:lnTo>
                  <a:pt x="514280" y="2540000"/>
                </a:lnTo>
                <a:lnTo>
                  <a:pt x="536402" y="2501900"/>
                </a:lnTo>
                <a:lnTo>
                  <a:pt x="547618" y="2451100"/>
                </a:lnTo>
                <a:lnTo>
                  <a:pt x="547927" y="2400300"/>
                </a:lnTo>
                <a:lnTo>
                  <a:pt x="537422" y="2349500"/>
                </a:lnTo>
                <a:lnTo>
                  <a:pt x="516177" y="2311400"/>
                </a:lnTo>
                <a:lnTo>
                  <a:pt x="484169" y="2260600"/>
                </a:lnTo>
                <a:lnTo>
                  <a:pt x="441374" y="2222500"/>
                </a:lnTo>
                <a:lnTo>
                  <a:pt x="420794" y="2209800"/>
                </a:lnTo>
                <a:close/>
              </a:path>
              <a:path w="2308859" h="2667000">
                <a:moveTo>
                  <a:pt x="335631" y="2019300"/>
                </a:moveTo>
                <a:lnTo>
                  <a:pt x="312880" y="2032000"/>
                </a:lnTo>
                <a:lnTo>
                  <a:pt x="298118" y="2044700"/>
                </a:lnTo>
                <a:lnTo>
                  <a:pt x="290645" y="2044700"/>
                </a:lnTo>
                <a:lnTo>
                  <a:pt x="288815" y="2057400"/>
                </a:lnTo>
                <a:lnTo>
                  <a:pt x="292653" y="2070100"/>
                </a:lnTo>
                <a:lnTo>
                  <a:pt x="302182" y="2082800"/>
                </a:lnTo>
                <a:lnTo>
                  <a:pt x="307008" y="2082800"/>
                </a:lnTo>
                <a:lnTo>
                  <a:pt x="312596" y="2095500"/>
                </a:lnTo>
                <a:lnTo>
                  <a:pt x="344219" y="2095500"/>
                </a:lnTo>
                <a:lnTo>
                  <a:pt x="383841" y="2108200"/>
                </a:lnTo>
                <a:lnTo>
                  <a:pt x="426042" y="2120900"/>
                </a:lnTo>
                <a:lnTo>
                  <a:pt x="470809" y="2133600"/>
                </a:lnTo>
                <a:lnTo>
                  <a:pt x="518130" y="2146300"/>
                </a:lnTo>
                <a:lnTo>
                  <a:pt x="567993" y="2171700"/>
                </a:lnTo>
                <a:lnTo>
                  <a:pt x="588595" y="2171700"/>
                </a:lnTo>
                <a:lnTo>
                  <a:pt x="631180" y="2197100"/>
                </a:lnTo>
                <a:lnTo>
                  <a:pt x="653210" y="2209800"/>
                </a:lnTo>
                <a:lnTo>
                  <a:pt x="699692" y="2209800"/>
                </a:lnTo>
                <a:lnTo>
                  <a:pt x="705977" y="2197100"/>
                </a:lnTo>
                <a:lnTo>
                  <a:pt x="705391" y="2171700"/>
                </a:lnTo>
                <a:lnTo>
                  <a:pt x="697924" y="2133600"/>
                </a:lnTo>
                <a:lnTo>
                  <a:pt x="690744" y="2120900"/>
                </a:lnTo>
                <a:lnTo>
                  <a:pt x="627429" y="2120900"/>
                </a:lnTo>
                <a:lnTo>
                  <a:pt x="572456" y="2095500"/>
                </a:lnTo>
                <a:lnTo>
                  <a:pt x="522745" y="2082800"/>
                </a:lnTo>
                <a:lnTo>
                  <a:pt x="478281" y="2057400"/>
                </a:lnTo>
                <a:lnTo>
                  <a:pt x="439055" y="2044700"/>
                </a:lnTo>
                <a:lnTo>
                  <a:pt x="405052" y="2032000"/>
                </a:lnTo>
                <a:lnTo>
                  <a:pt x="366359" y="2032000"/>
                </a:lnTo>
                <a:lnTo>
                  <a:pt x="335631" y="2019300"/>
                </a:lnTo>
                <a:close/>
              </a:path>
              <a:path w="2308859" h="2667000">
                <a:moveTo>
                  <a:pt x="486602" y="1828800"/>
                </a:moveTo>
                <a:lnTo>
                  <a:pt x="472586" y="1841500"/>
                </a:lnTo>
                <a:lnTo>
                  <a:pt x="460297" y="1841500"/>
                </a:lnTo>
                <a:lnTo>
                  <a:pt x="455390" y="1854200"/>
                </a:lnTo>
                <a:lnTo>
                  <a:pt x="454185" y="1866900"/>
                </a:lnTo>
                <a:lnTo>
                  <a:pt x="456672" y="1879600"/>
                </a:lnTo>
                <a:lnTo>
                  <a:pt x="462837" y="1892300"/>
                </a:lnTo>
                <a:lnTo>
                  <a:pt x="466758" y="1892300"/>
                </a:lnTo>
                <a:lnTo>
                  <a:pt x="473678" y="1905000"/>
                </a:lnTo>
                <a:lnTo>
                  <a:pt x="483919" y="1917700"/>
                </a:lnTo>
                <a:lnTo>
                  <a:pt x="521546" y="1955800"/>
                </a:lnTo>
                <a:lnTo>
                  <a:pt x="554716" y="2006600"/>
                </a:lnTo>
                <a:lnTo>
                  <a:pt x="583424" y="2044700"/>
                </a:lnTo>
                <a:lnTo>
                  <a:pt x="607664" y="2082800"/>
                </a:lnTo>
                <a:lnTo>
                  <a:pt x="627429" y="2120900"/>
                </a:lnTo>
                <a:lnTo>
                  <a:pt x="690744" y="2120900"/>
                </a:lnTo>
                <a:lnTo>
                  <a:pt x="683563" y="2108200"/>
                </a:lnTo>
                <a:lnTo>
                  <a:pt x="667797" y="2070100"/>
                </a:lnTo>
                <a:lnTo>
                  <a:pt x="651353" y="2032000"/>
                </a:lnTo>
                <a:lnTo>
                  <a:pt x="634218" y="2006600"/>
                </a:lnTo>
                <a:lnTo>
                  <a:pt x="616380" y="1981200"/>
                </a:lnTo>
                <a:lnTo>
                  <a:pt x="608780" y="1968500"/>
                </a:lnTo>
                <a:lnTo>
                  <a:pt x="598537" y="1955800"/>
                </a:lnTo>
                <a:lnTo>
                  <a:pt x="585626" y="1930400"/>
                </a:lnTo>
                <a:lnTo>
                  <a:pt x="570025" y="1905000"/>
                </a:lnTo>
                <a:lnTo>
                  <a:pt x="555168" y="1892300"/>
                </a:lnTo>
                <a:lnTo>
                  <a:pt x="541847" y="1879600"/>
                </a:lnTo>
                <a:lnTo>
                  <a:pt x="530074" y="1866900"/>
                </a:lnTo>
                <a:lnTo>
                  <a:pt x="519860" y="1854200"/>
                </a:lnTo>
                <a:lnTo>
                  <a:pt x="502356" y="1841500"/>
                </a:lnTo>
                <a:lnTo>
                  <a:pt x="486602" y="1828800"/>
                </a:lnTo>
                <a:close/>
              </a:path>
              <a:path w="2308859" h="2667000">
                <a:moveTo>
                  <a:pt x="608506" y="1727200"/>
                </a:moveTo>
                <a:lnTo>
                  <a:pt x="575105" y="1727200"/>
                </a:lnTo>
                <a:lnTo>
                  <a:pt x="569517" y="1739900"/>
                </a:lnTo>
                <a:lnTo>
                  <a:pt x="561564" y="1752600"/>
                </a:lnTo>
                <a:lnTo>
                  <a:pt x="575994" y="1803400"/>
                </a:lnTo>
                <a:lnTo>
                  <a:pt x="631350" y="1854200"/>
                </a:lnTo>
                <a:lnTo>
                  <a:pt x="663701" y="1892300"/>
                </a:lnTo>
                <a:lnTo>
                  <a:pt x="699184" y="1917700"/>
                </a:lnTo>
                <a:lnTo>
                  <a:pt x="746258" y="1955800"/>
                </a:lnTo>
                <a:lnTo>
                  <a:pt x="789556" y="1981200"/>
                </a:lnTo>
                <a:lnTo>
                  <a:pt x="829073" y="1993900"/>
                </a:lnTo>
                <a:lnTo>
                  <a:pt x="864802" y="1993900"/>
                </a:lnTo>
                <a:lnTo>
                  <a:pt x="896734" y="1968500"/>
                </a:lnTo>
                <a:lnTo>
                  <a:pt x="924863" y="1943100"/>
                </a:lnTo>
                <a:lnTo>
                  <a:pt x="944110" y="1917700"/>
                </a:lnTo>
                <a:lnTo>
                  <a:pt x="828089" y="1917700"/>
                </a:lnTo>
                <a:lnTo>
                  <a:pt x="792037" y="1905000"/>
                </a:lnTo>
                <a:lnTo>
                  <a:pt x="749603" y="1866900"/>
                </a:lnTo>
                <a:lnTo>
                  <a:pt x="728745" y="1854200"/>
                </a:lnTo>
                <a:lnTo>
                  <a:pt x="707709" y="1828800"/>
                </a:lnTo>
                <a:lnTo>
                  <a:pt x="686506" y="1816100"/>
                </a:lnTo>
                <a:lnTo>
                  <a:pt x="665148" y="1790700"/>
                </a:lnTo>
                <a:lnTo>
                  <a:pt x="645953" y="1765300"/>
                </a:lnTo>
                <a:lnTo>
                  <a:pt x="631223" y="1752600"/>
                </a:lnTo>
                <a:lnTo>
                  <a:pt x="620946" y="1739900"/>
                </a:lnTo>
                <a:lnTo>
                  <a:pt x="615110" y="1739900"/>
                </a:lnTo>
                <a:lnTo>
                  <a:pt x="608506" y="1727200"/>
                </a:lnTo>
                <a:close/>
              </a:path>
              <a:path w="2308859" h="2667000">
                <a:moveTo>
                  <a:pt x="762188" y="1587500"/>
                </a:moveTo>
                <a:lnTo>
                  <a:pt x="726362" y="1587500"/>
                </a:lnTo>
                <a:lnTo>
                  <a:pt x="719859" y="1600200"/>
                </a:lnTo>
                <a:lnTo>
                  <a:pt x="720155" y="1625600"/>
                </a:lnTo>
                <a:lnTo>
                  <a:pt x="727237" y="1638300"/>
                </a:lnTo>
                <a:lnTo>
                  <a:pt x="741094" y="1651000"/>
                </a:lnTo>
                <a:lnTo>
                  <a:pt x="751494" y="1663700"/>
                </a:lnTo>
                <a:lnTo>
                  <a:pt x="769717" y="1689100"/>
                </a:lnTo>
                <a:lnTo>
                  <a:pt x="795726" y="1701800"/>
                </a:lnTo>
                <a:lnTo>
                  <a:pt x="829486" y="1739900"/>
                </a:lnTo>
                <a:lnTo>
                  <a:pt x="842694" y="1752600"/>
                </a:lnTo>
                <a:lnTo>
                  <a:pt x="863750" y="1765300"/>
                </a:lnTo>
                <a:lnTo>
                  <a:pt x="880080" y="1790700"/>
                </a:lnTo>
                <a:lnTo>
                  <a:pt x="891718" y="1803400"/>
                </a:lnTo>
                <a:lnTo>
                  <a:pt x="898701" y="1828800"/>
                </a:lnTo>
                <a:lnTo>
                  <a:pt x="901033" y="1841500"/>
                </a:lnTo>
                <a:lnTo>
                  <a:pt x="898876" y="1866900"/>
                </a:lnTo>
                <a:lnTo>
                  <a:pt x="892218" y="1879600"/>
                </a:lnTo>
                <a:lnTo>
                  <a:pt x="881048" y="1892300"/>
                </a:lnTo>
                <a:lnTo>
                  <a:pt x="857759" y="1917700"/>
                </a:lnTo>
                <a:lnTo>
                  <a:pt x="944110" y="1917700"/>
                </a:lnTo>
                <a:lnTo>
                  <a:pt x="954438" y="1892300"/>
                </a:lnTo>
                <a:lnTo>
                  <a:pt x="955885" y="1854200"/>
                </a:lnTo>
                <a:lnTo>
                  <a:pt x="948485" y="1816100"/>
                </a:lnTo>
                <a:lnTo>
                  <a:pt x="1037387" y="1816100"/>
                </a:lnTo>
                <a:lnTo>
                  <a:pt x="1037004" y="1803400"/>
                </a:lnTo>
                <a:lnTo>
                  <a:pt x="1034909" y="1790700"/>
                </a:lnTo>
                <a:lnTo>
                  <a:pt x="1025574" y="1790700"/>
                </a:lnTo>
                <a:lnTo>
                  <a:pt x="1018335" y="1778000"/>
                </a:lnTo>
                <a:lnTo>
                  <a:pt x="1004603" y="1778000"/>
                </a:lnTo>
                <a:lnTo>
                  <a:pt x="988849" y="1765300"/>
                </a:lnTo>
                <a:lnTo>
                  <a:pt x="967154" y="1752600"/>
                </a:lnTo>
                <a:lnTo>
                  <a:pt x="942012" y="1739900"/>
                </a:lnTo>
                <a:lnTo>
                  <a:pt x="915941" y="1714500"/>
                </a:lnTo>
                <a:lnTo>
                  <a:pt x="888966" y="1689100"/>
                </a:lnTo>
                <a:lnTo>
                  <a:pt x="861109" y="1676400"/>
                </a:lnTo>
                <a:lnTo>
                  <a:pt x="848463" y="1663700"/>
                </a:lnTo>
                <a:lnTo>
                  <a:pt x="835471" y="1651000"/>
                </a:lnTo>
                <a:lnTo>
                  <a:pt x="822122" y="1638300"/>
                </a:lnTo>
                <a:lnTo>
                  <a:pt x="808404" y="1625600"/>
                </a:lnTo>
                <a:lnTo>
                  <a:pt x="796071" y="1612900"/>
                </a:lnTo>
                <a:lnTo>
                  <a:pt x="786703" y="1600200"/>
                </a:lnTo>
                <a:lnTo>
                  <a:pt x="776908" y="1600200"/>
                </a:lnTo>
                <a:lnTo>
                  <a:pt x="762188" y="1587500"/>
                </a:lnTo>
                <a:close/>
              </a:path>
              <a:path w="2308859" h="2667000">
                <a:moveTo>
                  <a:pt x="1036258" y="1816100"/>
                </a:moveTo>
                <a:lnTo>
                  <a:pt x="948485" y="1816100"/>
                </a:lnTo>
                <a:lnTo>
                  <a:pt x="977201" y="1828800"/>
                </a:lnTo>
                <a:lnTo>
                  <a:pt x="1000285" y="1841500"/>
                </a:lnTo>
                <a:lnTo>
                  <a:pt x="1017726" y="1841500"/>
                </a:lnTo>
                <a:lnTo>
                  <a:pt x="1029511" y="1828800"/>
                </a:lnTo>
                <a:lnTo>
                  <a:pt x="1033629" y="1828800"/>
                </a:lnTo>
                <a:lnTo>
                  <a:pt x="1036258" y="1816100"/>
                </a:lnTo>
                <a:close/>
              </a:path>
              <a:path w="2308859" h="2667000">
                <a:moveTo>
                  <a:pt x="824277" y="1409700"/>
                </a:moveTo>
                <a:lnTo>
                  <a:pt x="797175" y="1409700"/>
                </a:lnTo>
                <a:lnTo>
                  <a:pt x="785290" y="1422400"/>
                </a:lnTo>
                <a:lnTo>
                  <a:pt x="778674" y="1435100"/>
                </a:lnTo>
                <a:lnTo>
                  <a:pt x="778083" y="1447800"/>
                </a:lnTo>
                <a:lnTo>
                  <a:pt x="783540" y="1460500"/>
                </a:lnTo>
                <a:lnTo>
                  <a:pt x="795069" y="1473200"/>
                </a:lnTo>
                <a:lnTo>
                  <a:pt x="812333" y="1485900"/>
                </a:lnTo>
                <a:lnTo>
                  <a:pt x="840884" y="1511300"/>
                </a:lnTo>
                <a:lnTo>
                  <a:pt x="880723" y="1549400"/>
                </a:lnTo>
                <a:lnTo>
                  <a:pt x="931848" y="1587500"/>
                </a:lnTo>
                <a:lnTo>
                  <a:pt x="980543" y="1638300"/>
                </a:lnTo>
                <a:lnTo>
                  <a:pt x="1025082" y="1663700"/>
                </a:lnTo>
                <a:lnTo>
                  <a:pt x="1065454" y="1701800"/>
                </a:lnTo>
                <a:lnTo>
                  <a:pt x="1101647" y="1727200"/>
                </a:lnTo>
                <a:lnTo>
                  <a:pt x="1119314" y="1727200"/>
                </a:lnTo>
                <a:lnTo>
                  <a:pt x="1134969" y="1739900"/>
                </a:lnTo>
                <a:lnTo>
                  <a:pt x="1148599" y="1739900"/>
                </a:lnTo>
                <a:lnTo>
                  <a:pt x="1160194" y="1727200"/>
                </a:lnTo>
                <a:lnTo>
                  <a:pt x="1165548" y="1714500"/>
                </a:lnTo>
                <a:lnTo>
                  <a:pt x="1168068" y="1701800"/>
                </a:lnTo>
                <a:lnTo>
                  <a:pt x="1167731" y="1701800"/>
                </a:lnTo>
                <a:lnTo>
                  <a:pt x="1164512" y="1689100"/>
                </a:lnTo>
                <a:lnTo>
                  <a:pt x="1157654" y="1689100"/>
                </a:lnTo>
                <a:lnTo>
                  <a:pt x="1151939" y="1676400"/>
                </a:lnTo>
                <a:lnTo>
                  <a:pt x="1144700" y="1676400"/>
                </a:lnTo>
                <a:lnTo>
                  <a:pt x="1132675" y="1663700"/>
                </a:lnTo>
                <a:lnTo>
                  <a:pt x="1115839" y="1651000"/>
                </a:lnTo>
                <a:lnTo>
                  <a:pt x="1094194" y="1638300"/>
                </a:lnTo>
                <a:lnTo>
                  <a:pt x="1040282" y="1587500"/>
                </a:lnTo>
                <a:lnTo>
                  <a:pt x="1015636" y="1574800"/>
                </a:lnTo>
                <a:lnTo>
                  <a:pt x="993800" y="1562100"/>
                </a:lnTo>
                <a:lnTo>
                  <a:pt x="974774" y="1536700"/>
                </a:lnTo>
                <a:lnTo>
                  <a:pt x="954246" y="1524000"/>
                </a:lnTo>
                <a:lnTo>
                  <a:pt x="933229" y="1498600"/>
                </a:lnTo>
                <a:lnTo>
                  <a:pt x="911713" y="1485900"/>
                </a:lnTo>
                <a:lnTo>
                  <a:pt x="889684" y="1460500"/>
                </a:lnTo>
                <a:lnTo>
                  <a:pt x="869826" y="1447800"/>
                </a:lnTo>
                <a:lnTo>
                  <a:pt x="854838" y="1435100"/>
                </a:lnTo>
                <a:lnTo>
                  <a:pt x="844732" y="1422400"/>
                </a:lnTo>
                <a:lnTo>
                  <a:pt x="839519" y="1422400"/>
                </a:lnTo>
                <a:lnTo>
                  <a:pt x="824277" y="1409700"/>
                </a:lnTo>
                <a:close/>
              </a:path>
              <a:path w="2308859" h="2667000">
                <a:moveTo>
                  <a:pt x="1227377" y="1308100"/>
                </a:moveTo>
                <a:lnTo>
                  <a:pt x="1123584" y="1308100"/>
                </a:lnTo>
                <a:lnTo>
                  <a:pt x="1162734" y="1333500"/>
                </a:lnTo>
                <a:lnTo>
                  <a:pt x="1142472" y="1333500"/>
                </a:lnTo>
                <a:lnTo>
                  <a:pt x="1104995" y="1358900"/>
                </a:lnTo>
                <a:lnTo>
                  <a:pt x="1071473" y="1397000"/>
                </a:lnTo>
                <a:lnTo>
                  <a:pt x="1054621" y="1447800"/>
                </a:lnTo>
                <a:lnTo>
                  <a:pt x="1054149" y="1473200"/>
                </a:lnTo>
                <a:lnTo>
                  <a:pt x="1058906" y="1498600"/>
                </a:lnTo>
                <a:lnTo>
                  <a:pt x="1068960" y="1511300"/>
                </a:lnTo>
                <a:lnTo>
                  <a:pt x="1084278" y="1536700"/>
                </a:lnTo>
                <a:lnTo>
                  <a:pt x="1104822" y="1562100"/>
                </a:lnTo>
                <a:lnTo>
                  <a:pt x="1150907" y="1587500"/>
                </a:lnTo>
                <a:lnTo>
                  <a:pt x="1220614" y="1587500"/>
                </a:lnTo>
                <a:lnTo>
                  <a:pt x="1263096" y="1562100"/>
                </a:lnTo>
                <a:lnTo>
                  <a:pt x="1292169" y="1536700"/>
                </a:lnTo>
                <a:lnTo>
                  <a:pt x="1295722" y="1524000"/>
                </a:lnTo>
                <a:lnTo>
                  <a:pt x="1173045" y="1524000"/>
                </a:lnTo>
                <a:lnTo>
                  <a:pt x="1147494" y="1498600"/>
                </a:lnTo>
                <a:lnTo>
                  <a:pt x="1127656" y="1485900"/>
                </a:lnTo>
                <a:lnTo>
                  <a:pt x="1119951" y="1460500"/>
                </a:lnTo>
                <a:lnTo>
                  <a:pt x="1124366" y="1435100"/>
                </a:lnTo>
                <a:lnTo>
                  <a:pt x="1140890" y="1409700"/>
                </a:lnTo>
                <a:lnTo>
                  <a:pt x="1162079" y="1384300"/>
                </a:lnTo>
                <a:lnTo>
                  <a:pt x="1305390" y="1384300"/>
                </a:lnTo>
                <a:lnTo>
                  <a:pt x="1286750" y="1358900"/>
                </a:lnTo>
                <a:lnTo>
                  <a:pt x="1257647" y="1333500"/>
                </a:lnTo>
                <a:lnTo>
                  <a:pt x="1227377" y="1308100"/>
                </a:lnTo>
                <a:close/>
              </a:path>
              <a:path w="2308859" h="2667000">
                <a:moveTo>
                  <a:pt x="1305390" y="1384300"/>
                </a:moveTo>
                <a:lnTo>
                  <a:pt x="1208649" y="1384300"/>
                </a:lnTo>
                <a:lnTo>
                  <a:pt x="1233981" y="1397000"/>
                </a:lnTo>
                <a:lnTo>
                  <a:pt x="1244963" y="1409700"/>
                </a:lnTo>
                <a:lnTo>
                  <a:pt x="1253158" y="1422400"/>
                </a:lnTo>
                <a:lnTo>
                  <a:pt x="1258591" y="1435100"/>
                </a:lnTo>
                <a:lnTo>
                  <a:pt x="1261286" y="1447800"/>
                </a:lnTo>
                <a:lnTo>
                  <a:pt x="1261163" y="1460500"/>
                </a:lnTo>
                <a:lnTo>
                  <a:pt x="1244268" y="1498600"/>
                </a:lnTo>
                <a:lnTo>
                  <a:pt x="1197691" y="1524000"/>
                </a:lnTo>
                <a:lnTo>
                  <a:pt x="1295722" y="1524000"/>
                </a:lnTo>
                <a:lnTo>
                  <a:pt x="1299275" y="1511300"/>
                </a:lnTo>
                <a:lnTo>
                  <a:pt x="1303928" y="1498600"/>
                </a:lnTo>
                <a:lnTo>
                  <a:pt x="1305536" y="1489269"/>
                </a:lnTo>
                <a:lnTo>
                  <a:pt x="1304593" y="1485900"/>
                </a:lnTo>
                <a:lnTo>
                  <a:pt x="1358374" y="1485900"/>
                </a:lnTo>
                <a:lnTo>
                  <a:pt x="1358568" y="1460500"/>
                </a:lnTo>
                <a:lnTo>
                  <a:pt x="1352952" y="1447800"/>
                </a:lnTo>
                <a:lnTo>
                  <a:pt x="1341550" y="1435100"/>
                </a:lnTo>
                <a:lnTo>
                  <a:pt x="1314709" y="1397000"/>
                </a:lnTo>
                <a:lnTo>
                  <a:pt x="1305390" y="1384300"/>
                </a:lnTo>
                <a:close/>
              </a:path>
              <a:path w="2308859" h="2667000">
                <a:moveTo>
                  <a:pt x="1352345" y="1485900"/>
                </a:moveTo>
                <a:lnTo>
                  <a:pt x="1306117" y="1485900"/>
                </a:lnTo>
                <a:lnTo>
                  <a:pt x="1305536" y="1489269"/>
                </a:lnTo>
                <a:lnTo>
                  <a:pt x="1308149" y="1498600"/>
                </a:lnTo>
                <a:lnTo>
                  <a:pt x="1342439" y="1498600"/>
                </a:lnTo>
                <a:lnTo>
                  <a:pt x="1352345" y="1485900"/>
                </a:lnTo>
                <a:close/>
              </a:path>
              <a:path w="2308859" h="2667000">
                <a:moveTo>
                  <a:pt x="1306117" y="1485900"/>
                </a:moveTo>
                <a:lnTo>
                  <a:pt x="1304593" y="1485900"/>
                </a:lnTo>
                <a:lnTo>
                  <a:pt x="1305536" y="1489269"/>
                </a:lnTo>
                <a:lnTo>
                  <a:pt x="1306117" y="1485900"/>
                </a:lnTo>
                <a:close/>
              </a:path>
              <a:path w="2308859" h="2667000">
                <a:moveTo>
                  <a:pt x="994713" y="1397000"/>
                </a:moveTo>
                <a:lnTo>
                  <a:pt x="968551" y="1397000"/>
                </a:lnTo>
                <a:lnTo>
                  <a:pt x="976425" y="1409700"/>
                </a:lnTo>
                <a:lnTo>
                  <a:pt x="994713" y="1397000"/>
                </a:lnTo>
                <a:close/>
              </a:path>
              <a:path w="2308859" h="2667000">
                <a:moveTo>
                  <a:pt x="1090201" y="1231900"/>
                </a:moveTo>
                <a:lnTo>
                  <a:pt x="1050894" y="1244600"/>
                </a:lnTo>
                <a:lnTo>
                  <a:pt x="1014790" y="1257300"/>
                </a:lnTo>
                <a:lnTo>
                  <a:pt x="981886" y="1282700"/>
                </a:lnTo>
                <a:lnTo>
                  <a:pt x="970532" y="1308100"/>
                </a:lnTo>
                <a:lnTo>
                  <a:pt x="961630" y="1320800"/>
                </a:lnTo>
                <a:lnTo>
                  <a:pt x="955204" y="1333500"/>
                </a:lnTo>
                <a:lnTo>
                  <a:pt x="951279" y="1346200"/>
                </a:lnTo>
                <a:lnTo>
                  <a:pt x="949872" y="1358900"/>
                </a:lnTo>
                <a:lnTo>
                  <a:pt x="951168" y="1371600"/>
                </a:lnTo>
                <a:lnTo>
                  <a:pt x="955155" y="1384300"/>
                </a:lnTo>
                <a:lnTo>
                  <a:pt x="961820" y="1397000"/>
                </a:lnTo>
                <a:lnTo>
                  <a:pt x="1007286" y="1397000"/>
                </a:lnTo>
                <a:lnTo>
                  <a:pt x="1009761" y="1384300"/>
                </a:lnTo>
                <a:lnTo>
                  <a:pt x="1012223" y="1384300"/>
                </a:lnTo>
                <a:lnTo>
                  <a:pt x="1014662" y="1371600"/>
                </a:lnTo>
                <a:lnTo>
                  <a:pt x="1017065" y="1358900"/>
                </a:lnTo>
                <a:lnTo>
                  <a:pt x="1019875" y="1358900"/>
                </a:lnTo>
                <a:lnTo>
                  <a:pt x="1023352" y="1346200"/>
                </a:lnTo>
                <a:lnTo>
                  <a:pt x="1027495" y="1333500"/>
                </a:lnTo>
                <a:lnTo>
                  <a:pt x="1032305" y="1333500"/>
                </a:lnTo>
                <a:lnTo>
                  <a:pt x="1058382" y="1308100"/>
                </a:lnTo>
                <a:lnTo>
                  <a:pt x="1227377" y="1308100"/>
                </a:lnTo>
                <a:lnTo>
                  <a:pt x="1178439" y="1270000"/>
                </a:lnTo>
                <a:lnTo>
                  <a:pt x="1132715" y="1244600"/>
                </a:lnTo>
                <a:lnTo>
                  <a:pt x="1090201" y="1231900"/>
                </a:lnTo>
                <a:close/>
              </a:path>
              <a:path w="2308859" h="2667000">
                <a:moveTo>
                  <a:pt x="1326649" y="1003300"/>
                </a:moveTo>
                <a:lnTo>
                  <a:pt x="1265477" y="1003300"/>
                </a:lnTo>
                <a:lnTo>
                  <a:pt x="1265034" y="1041400"/>
                </a:lnTo>
                <a:lnTo>
                  <a:pt x="1268121" y="1092200"/>
                </a:lnTo>
                <a:lnTo>
                  <a:pt x="1274731" y="1143000"/>
                </a:lnTo>
                <a:lnTo>
                  <a:pt x="1284858" y="1193800"/>
                </a:lnTo>
                <a:lnTo>
                  <a:pt x="1298497" y="1257300"/>
                </a:lnTo>
                <a:lnTo>
                  <a:pt x="1307379" y="1295400"/>
                </a:lnTo>
                <a:lnTo>
                  <a:pt x="1334311" y="1346200"/>
                </a:lnTo>
                <a:lnTo>
                  <a:pt x="1340076" y="1346200"/>
                </a:lnTo>
                <a:lnTo>
                  <a:pt x="1346138" y="1358900"/>
                </a:lnTo>
                <a:lnTo>
                  <a:pt x="1375840" y="1358900"/>
                </a:lnTo>
                <a:lnTo>
                  <a:pt x="1381555" y="1346200"/>
                </a:lnTo>
                <a:lnTo>
                  <a:pt x="1387397" y="1333500"/>
                </a:lnTo>
                <a:lnTo>
                  <a:pt x="1389048" y="1333500"/>
                </a:lnTo>
                <a:lnTo>
                  <a:pt x="1386381" y="1320800"/>
                </a:lnTo>
                <a:lnTo>
                  <a:pt x="1431196" y="1295400"/>
                </a:lnTo>
                <a:lnTo>
                  <a:pt x="1470963" y="1270000"/>
                </a:lnTo>
                <a:lnTo>
                  <a:pt x="1364029" y="1270000"/>
                </a:lnTo>
                <a:lnTo>
                  <a:pt x="1350323" y="1206500"/>
                </a:lnTo>
                <a:lnTo>
                  <a:pt x="1339683" y="1143000"/>
                </a:lnTo>
                <a:lnTo>
                  <a:pt x="1332104" y="1092200"/>
                </a:lnTo>
                <a:lnTo>
                  <a:pt x="1327585" y="1054100"/>
                </a:lnTo>
                <a:lnTo>
                  <a:pt x="1326120" y="1016000"/>
                </a:lnTo>
                <a:lnTo>
                  <a:pt x="1326649" y="1003300"/>
                </a:lnTo>
                <a:close/>
              </a:path>
              <a:path w="2308859" h="2667000">
                <a:moveTo>
                  <a:pt x="1573452" y="1104900"/>
                </a:moveTo>
                <a:lnTo>
                  <a:pt x="1535858" y="1104900"/>
                </a:lnTo>
                <a:lnTo>
                  <a:pt x="1523668" y="1117600"/>
                </a:lnTo>
                <a:lnTo>
                  <a:pt x="1519366" y="1117600"/>
                </a:lnTo>
                <a:lnTo>
                  <a:pt x="1515256" y="1130300"/>
                </a:lnTo>
                <a:lnTo>
                  <a:pt x="1509825" y="1143000"/>
                </a:lnTo>
                <a:lnTo>
                  <a:pt x="1503709" y="1143000"/>
                </a:lnTo>
                <a:lnTo>
                  <a:pt x="1497379" y="1155700"/>
                </a:lnTo>
                <a:lnTo>
                  <a:pt x="1490858" y="1168400"/>
                </a:lnTo>
                <a:lnTo>
                  <a:pt x="1484171" y="1168400"/>
                </a:lnTo>
                <a:lnTo>
                  <a:pt x="1457166" y="1206500"/>
                </a:lnTo>
                <a:lnTo>
                  <a:pt x="1428148" y="1231900"/>
                </a:lnTo>
                <a:lnTo>
                  <a:pt x="1397107" y="1244600"/>
                </a:lnTo>
                <a:lnTo>
                  <a:pt x="1364029" y="1270000"/>
                </a:lnTo>
                <a:lnTo>
                  <a:pt x="1470963" y="1270000"/>
                </a:lnTo>
                <a:lnTo>
                  <a:pt x="1505682" y="1244600"/>
                </a:lnTo>
                <a:lnTo>
                  <a:pt x="1535352" y="1219200"/>
                </a:lnTo>
                <a:lnTo>
                  <a:pt x="1563879" y="1181100"/>
                </a:lnTo>
                <a:lnTo>
                  <a:pt x="1579739" y="1143000"/>
                </a:lnTo>
                <a:lnTo>
                  <a:pt x="1582929" y="1130300"/>
                </a:lnTo>
                <a:lnTo>
                  <a:pt x="1573452" y="1104900"/>
                </a:lnTo>
                <a:close/>
              </a:path>
              <a:path w="2308859" h="2667000">
                <a:moveTo>
                  <a:pt x="1320849" y="914400"/>
                </a:moveTo>
                <a:lnTo>
                  <a:pt x="1280844" y="914400"/>
                </a:lnTo>
                <a:lnTo>
                  <a:pt x="1253126" y="927100"/>
                </a:lnTo>
                <a:lnTo>
                  <a:pt x="1220265" y="952500"/>
                </a:lnTo>
                <a:lnTo>
                  <a:pt x="1189142" y="977900"/>
                </a:lnTo>
                <a:lnTo>
                  <a:pt x="1159591" y="1016000"/>
                </a:lnTo>
                <a:lnTo>
                  <a:pt x="1131611" y="1041400"/>
                </a:lnTo>
                <a:lnTo>
                  <a:pt x="1105203" y="1066800"/>
                </a:lnTo>
                <a:lnTo>
                  <a:pt x="1091533" y="1092200"/>
                </a:lnTo>
                <a:lnTo>
                  <a:pt x="1085566" y="1104900"/>
                </a:lnTo>
                <a:lnTo>
                  <a:pt x="1087290" y="1117600"/>
                </a:lnTo>
                <a:lnTo>
                  <a:pt x="1096694" y="1130300"/>
                </a:lnTo>
                <a:lnTo>
                  <a:pt x="1109864" y="1143000"/>
                </a:lnTo>
                <a:lnTo>
                  <a:pt x="1123856" y="1143000"/>
                </a:lnTo>
                <a:lnTo>
                  <a:pt x="1138681" y="1130300"/>
                </a:lnTo>
                <a:lnTo>
                  <a:pt x="1154352" y="1117600"/>
                </a:lnTo>
                <a:lnTo>
                  <a:pt x="1170100" y="1092200"/>
                </a:lnTo>
                <a:lnTo>
                  <a:pt x="1190218" y="1079500"/>
                </a:lnTo>
                <a:lnTo>
                  <a:pt x="1212836" y="1054100"/>
                </a:lnTo>
                <a:lnTo>
                  <a:pt x="1237930" y="1028700"/>
                </a:lnTo>
                <a:lnTo>
                  <a:pt x="1265477" y="1003300"/>
                </a:lnTo>
                <a:lnTo>
                  <a:pt x="1326649" y="1003300"/>
                </a:lnTo>
                <a:lnTo>
                  <a:pt x="1327707" y="977900"/>
                </a:lnTo>
                <a:lnTo>
                  <a:pt x="1328396" y="965200"/>
                </a:lnTo>
                <a:lnTo>
                  <a:pt x="1329120" y="965200"/>
                </a:lnTo>
                <a:lnTo>
                  <a:pt x="1330628" y="939800"/>
                </a:lnTo>
                <a:lnTo>
                  <a:pt x="1330082" y="939800"/>
                </a:lnTo>
                <a:lnTo>
                  <a:pt x="1328263" y="927100"/>
                </a:lnTo>
                <a:lnTo>
                  <a:pt x="1325181" y="927100"/>
                </a:lnTo>
                <a:lnTo>
                  <a:pt x="1320849" y="914400"/>
                </a:lnTo>
                <a:close/>
              </a:path>
              <a:path w="2308859" h="2667000">
                <a:moveTo>
                  <a:pt x="1624242" y="1092200"/>
                </a:moveTo>
                <a:lnTo>
                  <a:pt x="1586406" y="1092200"/>
                </a:lnTo>
                <a:lnTo>
                  <a:pt x="1590724" y="1104900"/>
                </a:lnTo>
                <a:lnTo>
                  <a:pt x="1618870" y="1104900"/>
                </a:lnTo>
                <a:lnTo>
                  <a:pt x="1624242" y="1092200"/>
                </a:lnTo>
                <a:close/>
              </a:path>
              <a:path w="2308859" h="2667000">
                <a:moveTo>
                  <a:pt x="1634313" y="1079500"/>
                </a:moveTo>
                <a:lnTo>
                  <a:pt x="1580691" y="1079500"/>
                </a:lnTo>
                <a:lnTo>
                  <a:pt x="1586787" y="1092200"/>
                </a:lnTo>
                <a:lnTo>
                  <a:pt x="1629078" y="1092200"/>
                </a:lnTo>
                <a:lnTo>
                  <a:pt x="1634313" y="1079500"/>
                </a:lnTo>
                <a:close/>
              </a:path>
              <a:path w="2308859" h="2667000">
                <a:moveTo>
                  <a:pt x="1400159" y="825500"/>
                </a:moveTo>
                <a:lnTo>
                  <a:pt x="1375152" y="825500"/>
                </a:lnTo>
                <a:lnTo>
                  <a:pt x="1364029" y="838200"/>
                </a:lnTo>
                <a:lnTo>
                  <a:pt x="1358215" y="850900"/>
                </a:lnTo>
                <a:lnTo>
                  <a:pt x="1355806" y="863600"/>
                </a:lnTo>
                <a:lnTo>
                  <a:pt x="1356778" y="876300"/>
                </a:lnTo>
                <a:lnTo>
                  <a:pt x="1361108" y="876300"/>
                </a:lnTo>
                <a:lnTo>
                  <a:pt x="1365819" y="889000"/>
                </a:lnTo>
                <a:lnTo>
                  <a:pt x="1373649" y="901700"/>
                </a:lnTo>
                <a:lnTo>
                  <a:pt x="1384575" y="914400"/>
                </a:lnTo>
                <a:lnTo>
                  <a:pt x="1398573" y="927100"/>
                </a:lnTo>
                <a:lnTo>
                  <a:pt x="1405161" y="927100"/>
                </a:lnTo>
                <a:lnTo>
                  <a:pt x="1421179" y="939800"/>
                </a:lnTo>
                <a:lnTo>
                  <a:pt x="1431415" y="952500"/>
                </a:lnTo>
                <a:lnTo>
                  <a:pt x="1441340" y="952500"/>
                </a:lnTo>
                <a:lnTo>
                  <a:pt x="1450933" y="965200"/>
                </a:lnTo>
                <a:lnTo>
                  <a:pt x="1460168" y="965200"/>
                </a:lnTo>
                <a:lnTo>
                  <a:pt x="1480292" y="990600"/>
                </a:lnTo>
                <a:lnTo>
                  <a:pt x="1498951" y="1003300"/>
                </a:lnTo>
                <a:lnTo>
                  <a:pt x="1516157" y="1016000"/>
                </a:lnTo>
                <a:lnTo>
                  <a:pt x="1531923" y="1041400"/>
                </a:lnTo>
                <a:lnTo>
                  <a:pt x="1542470" y="1054100"/>
                </a:lnTo>
                <a:lnTo>
                  <a:pt x="1552005" y="1054100"/>
                </a:lnTo>
                <a:lnTo>
                  <a:pt x="1560516" y="1066800"/>
                </a:lnTo>
                <a:lnTo>
                  <a:pt x="1567991" y="1079500"/>
                </a:lnTo>
                <a:lnTo>
                  <a:pt x="1636285" y="1079500"/>
                </a:lnTo>
                <a:lnTo>
                  <a:pt x="1634972" y="1066800"/>
                </a:lnTo>
                <a:lnTo>
                  <a:pt x="1630348" y="1054100"/>
                </a:lnTo>
                <a:lnTo>
                  <a:pt x="1628394" y="1041400"/>
                </a:lnTo>
                <a:lnTo>
                  <a:pt x="1623665" y="1041400"/>
                </a:lnTo>
                <a:lnTo>
                  <a:pt x="1616150" y="1028700"/>
                </a:lnTo>
                <a:lnTo>
                  <a:pt x="1605837" y="1016000"/>
                </a:lnTo>
                <a:lnTo>
                  <a:pt x="1580004" y="990600"/>
                </a:lnTo>
                <a:lnTo>
                  <a:pt x="1547917" y="952500"/>
                </a:lnTo>
                <a:lnTo>
                  <a:pt x="1509569" y="927100"/>
                </a:lnTo>
                <a:lnTo>
                  <a:pt x="1464954" y="889000"/>
                </a:lnTo>
                <a:lnTo>
                  <a:pt x="1414067" y="838200"/>
                </a:lnTo>
                <a:lnTo>
                  <a:pt x="1400159" y="825500"/>
                </a:lnTo>
                <a:close/>
              </a:path>
              <a:path w="2308859" h="2667000">
                <a:moveTo>
                  <a:pt x="1670151" y="558800"/>
                </a:moveTo>
                <a:lnTo>
                  <a:pt x="1604289" y="558800"/>
                </a:lnTo>
                <a:lnTo>
                  <a:pt x="1574500" y="571500"/>
                </a:lnTo>
                <a:lnTo>
                  <a:pt x="1547330" y="584200"/>
                </a:lnTo>
                <a:lnTo>
                  <a:pt x="1522779" y="609600"/>
                </a:lnTo>
                <a:lnTo>
                  <a:pt x="1499209" y="647700"/>
                </a:lnTo>
                <a:lnTo>
                  <a:pt x="1483377" y="673100"/>
                </a:lnTo>
                <a:lnTo>
                  <a:pt x="1475309" y="711200"/>
                </a:lnTo>
                <a:lnTo>
                  <a:pt x="1475027" y="749300"/>
                </a:lnTo>
                <a:lnTo>
                  <a:pt x="1482552" y="774700"/>
                </a:lnTo>
                <a:lnTo>
                  <a:pt x="1497887" y="812800"/>
                </a:lnTo>
                <a:lnTo>
                  <a:pt x="1521033" y="838200"/>
                </a:lnTo>
                <a:lnTo>
                  <a:pt x="1551989" y="876300"/>
                </a:lnTo>
                <a:lnTo>
                  <a:pt x="1585067" y="901700"/>
                </a:lnTo>
                <a:lnTo>
                  <a:pt x="1650269" y="927100"/>
                </a:lnTo>
                <a:lnTo>
                  <a:pt x="1713400" y="927100"/>
                </a:lnTo>
                <a:lnTo>
                  <a:pt x="1742156" y="914400"/>
                </a:lnTo>
                <a:lnTo>
                  <a:pt x="1768697" y="901700"/>
                </a:lnTo>
                <a:lnTo>
                  <a:pt x="1793035" y="876300"/>
                </a:lnTo>
                <a:lnTo>
                  <a:pt x="1800998" y="863600"/>
                </a:lnTo>
                <a:lnTo>
                  <a:pt x="1680259" y="863600"/>
                </a:lnTo>
                <a:lnTo>
                  <a:pt x="1660755" y="850900"/>
                </a:lnTo>
                <a:lnTo>
                  <a:pt x="1640333" y="850900"/>
                </a:lnTo>
                <a:lnTo>
                  <a:pt x="1618984" y="838200"/>
                </a:lnTo>
                <a:lnTo>
                  <a:pt x="1596693" y="825500"/>
                </a:lnTo>
                <a:lnTo>
                  <a:pt x="1558522" y="774700"/>
                </a:lnTo>
                <a:lnTo>
                  <a:pt x="1540781" y="736600"/>
                </a:lnTo>
                <a:lnTo>
                  <a:pt x="1543472" y="698500"/>
                </a:lnTo>
                <a:lnTo>
                  <a:pt x="1566594" y="660400"/>
                </a:lnTo>
                <a:lnTo>
                  <a:pt x="1582263" y="647700"/>
                </a:lnTo>
                <a:lnTo>
                  <a:pt x="1599360" y="635000"/>
                </a:lnTo>
                <a:lnTo>
                  <a:pt x="1617886" y="622300"/>
                </a:lnTo>
                <a:lnTo>
                  <a:pt x="1782104" y="622300"/>
                </a:lnTo>
                <a:lnTo>
                  <a:pt x="1767127" y="609600"/>
                </a:lnTo>
                <a:lnTo>
                  <a:pt x="1735389" y="584200"/>
                </a:lnTo>
                <a:lnTo>
                  <a:pt x="1670151" y="558800"/>
                </a:lnTo>
                <a:close/>
              </a:path>
              <a:path w="2308859" h="2667000">
                <a:moveTo>
                  <a:pt x="1782104" y="622300"/>
                </a:moveTo>
                <a:lnTo>
                  <a:pt x="1658629" y="622300"/>
                </a:lnTo>
                <a:lnTo>
                  <a:pt x="1679656" y="635000"/>
                </a:lnTo>
                <a:lnTo>
                  <a:pt x="1722423" y="660400"/>
                </a:lnTo>
                <a:lnTo>
                  <a:pt x="1743261" y="673100"/>
                </a:lnTo>
                <a:lnTo>
                  <a:pt x="1758920" y="698500"/>
                </a:lnTo>
                <a:lnTo>
                  <a:pt x="1769411" y="723900"/>
                </a:lnTo>
                <a:lnTo>
                  <a:pt x="1774747" y="749300"/>
                </a:lnTo>
                <a:lnTo>
                  <a:pt x="1775013" y="762000"/>
                </a:lnTo>
                <a:lnTo>
                  <a:pt x="1770112" y="787400"/>
                </a:lnTo>
                <a:lnTo>
                  <a:pt x="1760067" y="812800"/>
                </a:lnTo>
                <a:lnTo>
                  <a:pt x="1744902" y="825500"/>
                </a:lnTo>
                <a:lnTo>
                  <a:pt x="1730855" y="850900"/>
                </a:lnTo>
                <a:lnTo>
                  <a:pt x="1715390" y="850900"/>
                </a:lnTo>
                <a:lnTo>
                  <a:pt x="1698521" y="863600"/>
                </a:lnTo>
                <a:lnTo>
                  <a:pt x="1800998" y="863600"/>
                </a:lnTo>
                <a:lnTo>
                  <a:pt x="1816923" y="838200"/>
                </a:lnTo>
                <a:lnTo>
                  <a:pt x="1832977" y="812800"/>
                </a:lnTo>
                <a:lnTo>
                  <a:pt x="1841220" y="774700"/>
                </a:lnTo>
                <a:lnTo>
                  <a:pt x="1841676" y="736600"/>
                </a:lnTo>
                <a:lnTo>
                  <a:pt x="1834368" y="698500"/>
                </a:lnTo>
                <a:lnTo>
                  <a:pt x="1819499" y="660400"/>
                </a:lnTo>
                <a:lnTo>
                  <a:pt x="1797081" y="635000"/>
                </a:lnTo>
                <a:lnTo>
                  <a:pt x="1782104" y="622300"/>
                </a:lnTo>
                <a:close/>
              </a:path>
              <a:path w="2308859" h="2667000">
                <a:moveTo>
                  <a:pt x="1336851" y="825500"/>
                </a:moveTo>
                <a:lnTo>
                  <a:pt x="1280209" y="825500"/>
                </a:lnTo>
                <a:lnTo>
                  <a:pt x="1287595" y="838200"/>
                </a:lnTo>
                <a:lnTo>
                  <a:pt x="1329612" y="838200"/>
                </a:lnTo>
                <a:lnTo>
                  <a:pt x="1336851" y="825500"/>
                </a:lnTo>
                <a:close/>
              </a:path>
              <a:path w="2308859" h="2667000">
                <a:moveTo>
                  <a:pt x="1329342" y="749300"/>
                </a:moveTo>
                <a:lnTo>
                  <a:pt x="1288131" y="749300"/>
                </a:lnTo>
                <a:lnTo>
                  <a:pt x="1280997" y="762000"/>
                </a:lnTo>
                <a:lnTo>
                  <a:pt x="1274494" y="762000"/>
                </a:lnTo>
                <a:lnTo>
                  <a:pt x="1268851" y="774700"/>
                </a:lnTo>
                <a:lnTo>
                  <a:pt x="1265064" y="774700"/>
                </a:lnTo>
                <a:lnTo>
                  <a:pt x="1263136" y="787400"/>
                </a:lnTo>
                <a:lnTo>
                  <a:pt x="1263064" y="800100"/>
                </a:lnTo>
                <a:lnTo>
                  <a:pt x="1264779" y="812800"/>
                </a:lnTo>
                <a:lnTo>
                  <a:pt x="1268208" y="812800"/>
                </a:lnTo>
                <a:lnTo>
                  <a:pt x="1273351" y="825500"/>
                </a:lnTo>
                <a:lnTo>
                  <a:pt x="1343328" y="825500"/>
                </a:lnTo>
                <a:lnTo>
                  <a:pt x="1354232" y="812800"/>
                </a:lnTo>
                <a:lnTo>
                  <a:pt x="1356838" y="787400"/>
                </a:lnTo>
                <a:lnTo>
                  <a:pt x="1351133" y="774700"/>
                </a:lnTo>
                <a:lnTo>
                  <a:pt x="1337105" y="762000"/>
                </a:lnTo>
                <a:lnTo>
                  <a:pt x="1329342" y="749300"/>
                </a:lnTo>
                <a:close/>
              </a:path>
              <a:path w="2308859" h="2667000">
                <a:moveTo>
                  <a:pt x="1736774" y="406400"/>
                </a:moveTo>
                <a:lnTo>
                  <a:pt x="1695880" y="406400"/>
                </a:lnTo>
                <a:lnTo>
                  <a:pt x="1690165" y="419100"/>
                </a:lnTo>
                <a:lnTo>
                  <a:pt x="1683373" y="431800"/>
                </a:lnTo>
                <a:lnTo>
                  <a:pt x="1688879" y="457200"/>
                </a:lnTo>
                <a:lnTo>
                  <a:pt x="1706649" y="482600"/>
                </a:lnTo>
                <a:lnTo>
                  <a:pt x="1736647" y="508000"/>
                </a:lnTo>
                <a:lnTo>
                  <a:pt x="1760198" y="520700"/>
                </a:lnTo>
                <a:lnTo>
                  <a:pt x="1791416" y="546100"/>
                </a:lnTo>
                <a:lnTo>
                  <a:pt x="1830302" y="571500"/>
                </a:lnTo>
                <a:lnTo>
                  <a:pt x="1876855" y="609600"/>
                </a:lnTo>
                <a:lnTo>
                  <a:pt x="1908427" y="635000"/>
                </a:lnTo>
                <a:lnTo>
                  <a:pt x="1933021" y="647700"/>
                </a:lnTo>
                <a:lnTo>
                  <a:pt x="1950614" y="660400"/>
                </a:lnTo>
                <a:lnTo>
                  <a:pt x="1961183" y="673100"/>
                </a:lnTo>
                <a:lnTo>
                  <a:pt x="1999791" y="673100"/>
                </a:lnTo>
                <a:lnTo>
                  <a:pt x="2007157" y="660400"/>
                </a:lnTo>
                <a:lnTo>
                  <a:pt x="2014301" y="647700"/>
                </a:lnTo>
                <a:lnTo>
                  <a:pt x="2013253" y="635000"/>
                </a:lnTo>
                <a:lnTo>
                  <a:pt x="2004014" y="622300"/>
                </a:lnTo>
                <a:lnTo>
                  <a:pt x="1986583" y="596900"/>
                </a:lnTo>
                <a:lnTo>
                  <a:pt x="1976435" y="596900"/>
                </a:lnTo>
                <a:lnTo>
                  <a:pt x="1962929" y="584200"/>
                </a:lnTo>
                <a:lnTo>
                  <a:pt x="1946042" y="571500"/>
                </a:lnTo>
                <a:lnTo>
                  <a:pt x="1905154" y="546100"/>
                </a:lnTo>
                <a:lnTo>
                  <a:pt x="1887380" y="533400"/>
                </a:lnTo>
                <a:lnTo>
                  <a:pt x="1872440" y="520700"/>
                </a:lnTo>
                <a:lnTo>
                  <a:pt x="1860345" y="520700"/>
                </a:lnTo>
                <a:lnTo>
                  <a:pt x="1843607" y="495300"/>
                </a:lnTo>
                <a:lnTo>
                  <a:pt x="1830738" y="482600"/>
                </a:lnTo>
                <a:lnTo>
                  <a:pt x="1821751" y="469900"/>
                </a:lnTo>
                <a:lnTo>
                  <a:pt x="1816657" y="444500"/>
                </a:lnTo>
                <a:lnTo>
                  <a:pt x="1760618" y="444500"/>
                </a:lnTo>
                <a:lnTo>
                  <a:pt x="1755356" y="431800"/>
                </a:lnTo>
                <a:lnTo>
                  <a:pt x="1749855" y="431800"/>
                </a:lnTo>
                <a:lnTo>
                  <a:pt x="1742235" y="419100"/>
                </a:lnTo>
                <a:lnTo>
                  <a:pt x="1736774" y="406400"/>
                </a:lnTo>
                <a:close/>
              </a:path>
              <a:path w="2308859" h="2667000">
                <a:moveTo>
                  <a:pt x="2096692" y="520700"/>
                </a:moveTo>
                <a:lnTo>
                  <a:pt x="2059100" y="520700"/>
                </a:lnTo>
                <a:lnTo>
                  <a:pt x="2065450" y="533400"/>
                </a:lnTo>
                <a:lnTo>
                  <a:pt x="2089707" y="533400"/>
                </a:lnTo>
                <a:lnTo>
                  <a:pt x="2096692" y="520700"/>
                </a:lnTo>
                <a:close/>
              </a:path>
              <a:path w="2308859" h="2667000">
                <a:moveTo>
                  <a:pt x="2026350" y="368300"/>
                </a:moveTo>
                <a:lnTo>
                  <a:pt x="1886840" y="368300"/>
                </a:lnTo>
                <a:lnTo>
                  <a:pt x="1920454" y="381000"/>
                </a:lnTo>
                <a:lnTo>
                  <a:pt x="1959151" y="406400"/>
                </a:lnTo>
                <a:lnTo>
                  <a:pt x="1977439" y="419100"/>
                </a:lnTo>
                <a:lnTo>
                  <a:pt x="1994775" y="431800"/>
                </a:lnTo>
                <a:lnTo>
                  <a:pt x="2011158" y="457200"/>
                </a:lnTo>
                <a:lnTo>
                  <a:pt x="2026588" y="482600"/>
                </a:lnTo>
                <a:lnTo>
                  <a:pt x="2039758" y="495300"/>
                </a:lnTo>
                <a:lnTo>
                  <a:pt x="2049559" y="508000"/>
                </a:lnTo>
                <a:lnTo>
                  <a:pt x="2056002" y="520700"/>
                </a:lnTo>
                <a:lnTo>
                  <a:pt x="2102534" y="520700"/>
                </a:lnTo>
                <a:lnTo>
                  <a:pt x="2108039" y="508000"/>
                </a:lnTo>
                <a:lnTo>
                  <a:pt x="2108376" y="495300"/>
                </a:lnTo>
                <a:lnTo>
                  <a:pt x="2103570" y="482600"/>
                </a:lnTo>
                <a:lnTo>
                  <a:pt x="2093644" y="457200"/>
                </a:lnTo>
                <a:lnTo>
                  <a:pt x="2073022" y="431800"/>
                </a:lnTo>
                <a:lnTo>
                  <a:pt x="2050591" y="393700"/>
                </a:lnTo>
                <a:lnTo>
                  <a:pt x="2026350" y="368300"/>
                </a:lnTo>
                <a:close/>
              </a:path>
              <a:path w="2308859" h="2667000">
                <a:moveTo>
                  <a:pt x="1911359" y="292100"/>
                </a:moveTo>
                <a:lnTo>
                  <a:pt x="1856755" y="292100"/>
                </a:lnTo>
                <a:lnTo>
                  <a:pt x="1832262" y="304800"/>
                </a:lnTo>
                <a:lnTo>
                  <a:pt x="1789479" y="330200"/>
                </a:lnTo>
                <a:lnTo>
                  <a:pt x="1764016" y="393700"/>
                </a:lnTo>
                <a:lnTo>
                  <a:pt x="1763440" y="419100"/>
                </a:lnTo>
                <a:lnTo>
                  <a:pt x="1770937" y="444500"/>
                </a:lnTo>
                <a:lnTo>
                  <a:pt x="1816657" y="444500"/>
                </a:lnTo>
                <a:lnTo>
                  <a:pt x="1815566" y="431800"/>
                </a:lnTo>
                <a:lnTo>
                  <a:pt x="1818213" y="419100"/>
                </a:lnTo>
                <a:lnTo>
                  <a:pt x="1824622" y="393700"/>
                </a:lnTo>
                <a:lnTo>
                  <a:pt x="1834818" y="381000"/>
                </a:lnTo>
                <a:lnTo>
                  <a:pt x="1858299" y="368300"/>
                </a:lnTo>
                <a:lnTo>
                  <a:pt x="2026350" y="368300"/>
                </a:lnTo>
                <a:lnTo>
                  <a:pt x="2000299" y="342900"/>
                </a:lnTo>
                <a:lnTo>
                  <a:pt x="1969843" y="330200"/>
                </a:lnTo>
                <a:lnTo>
                  <a:pt x="1940196" y="304800"/>
                </a:lnTo>
                <a:lnTo>
                  <a:pt x="1911359" y="292100"/>
                </a:lnTo>
                <a:close/>
              </a:path>
              <a:path w="2308859" h="2667000">
                <a:moveTo>
                  <a:pt x="2119096" y="0"/>
                </a:moveTo>
                <a:lnTo>
                  <a:pt x="2064184" y="0"/>
                </a:lnTo>
                <a:lnTo>
                  <a:pt x="2039225" y="12700"/>
                </a:lnTo>
                <a:lnTo>
                  <a:pt x="1995854" y="50800"/>
                </a:lnTo>
                <a:lnTo>
                  <a:pt x="1975399" y="88900"/>
                </a:lnTo>
                <a:lnTo>
                  <a:pt x="1960921" y="152400"/>
                </a:lnTo>
                <a:lnTo>
                  <a:pt x="1966898" y="190500"/>
                </a:lnTo>
                <a:lnTo>
                  <a:pt x="1978898" y="228600"/>
                </a:lnTo>
                <a:lnTo>
                  <a:pt x="1996791" y="266700"/>
                </a:lnTo>
                <a:lnTo>
                  <a:pt x="2020566" y="292100"/>
                </a:lnTo>
                <a:lnTo>
                  <a:pt x="2050210" y="330200"/>
                </a:lnTo>
                <a:lnTo>
                  <a:pt x="2091983" y="355600"/>
                </a:lnTo>
                <a:lnTo>
                  <a:pt x="2131829" y="368300"/>
                </a:lnTo>
                <a:lnTo>
                  <a:pt x="2169749" y="381000"/>
                </a:lnTo>
                <a:lnTo>
                  <a:pt x="2205743" y="368300"/>
                </a:lnTo>
                <a:lnTo>
                  <a:pt x="2239811" y="355600"/>
                </a:lnTo>
                <a:lnTo>
                  <a:pt x="2271952" y="317500"/>
                </a:lnTo>
                <a:lnTo>
                  <a:pt x="2281514" y="304800"/>
                </a:lnTo>
                <a:lnTo>
                  <a:pt x="2167098" y="304800"/>
                </a:lnTo>
                <a:lnTo>
                  <a:pt x="2134246" y="292100"/>
                </a:lnTo>
                <a:lnTo>
                  <a:pt x="2098216" y="279400"/>
                </a:lnTo>
                <a:lnTo>
                  <a:pt x="2106598" y="266700"/>
                </a:lnTo>
                <a:lnTo>
                  <a:pt x="2114599" y="254000"/>
                </a:lnTo>
                <a:lnTo>
                  <a:pt x="2122219" y="254000"/>
                </a:lnTo>
                <a:lnTo>
                  <a:pt x="2129458" y="241300"/>
                </a:lnTo>
                <a:lnTo>
                  <a:pt x="2137138" y="228600"/>
                </a:lnTo>
                <a:lnTo>
                  <a:pt x="2053766" y="228600"/>
                </a:lnTo>
                <a:lnTo>
                  <a:pt x="2043406" y="215900"/>
                </a:lnTo>
                <a:lnTo>
                  <a:pt x="2035748" y="190500"/>
                </a:lnTo>
                <a:lnTo>
                  <a:pt x="2030781" y="177800"/>
                </a:lnTo>
                <a:lnTo>
                  <a:pt x="2028493" y="152400"/>
                </a:lnTo>
                <a:lnTo>
                  <a:pt x="2028995" y="139700"/>
                </a:lnTo>
                <a:lnTo>
                  <a:pt x="2032605" y="114300"/>
                </a:lnTo>
                <a:lnTo>
                  <a:pt x="2039334" y="101600"/>
                </a:lnTo>
                <a:lnTo>
                  <a:pt x="2049194" y="88900"/>
                </a:lnTo>
                <a:lnTo>
                  <a:pt x="2058312" y="76200"/>
                </a:lnTo>
                <a:lnTo>
                  <a:pt x="2080930" y="76200"/>
                </a:lnTo>
                <a:lnTo>
                  <a:pt x="2094406" y="63500"/>
                </a:lnTo>
                <a:lnTo>
                  <a:pt x="2214040" y="63500"/>
                </a:lnTo>
                <a:lnTo>
                  <a:pt x="2206519" y="50800"/>
                </a:lnTo>
                <a:lnTo>
                  <a:pt x="2195498" y="38100"/>
                </a:lnTo>
                <a:lnTo>
                  <a:pt x="2171190" y="25400"/>
                </a:lnTo>
                <a:lnTo>
                  <a:pt x="2145714" y="12700"/>
                </a:lnTo>
                <a:lnTo>
                  <a:pt x="2119096" y="0"/>
                </a:lnTo>
                <a:close/>
              </a:path>
              <a:path w="2308859" h="2667000">
                <a:moveTo>
                  <a:pt x="2307131" y="190500"/>
                </a:moveTo>
                <a:lnTo>
                  <a:pt x="2236392" y="190500"/>
                </a:lnTo>
                <a:lnTo>
                  <a:pt x="2237821" y="215900"/>
                </a:lnTo>
                <a:lnTo>
                  <a:pt x="2238678" y="228600"/>
                </a:lnTo>
                <a:lnTo>
                  <a:pt x="2238964" y="228600"/>
                </a:lnTo>
                <a:lnTo>
                  <a:pt x="2238678" y="241300"/>
                </a:lnTo>
                <a:lnTo>
                  <a:pt x="2237063" y="254000"/>
                </a:lnTo>
                <a:lnTo>
                  <a:pt x="2233947" y="266700"/>
                </a:lnTo>
                <a:lnTo>
                  <a:pt x="2229356" y="266700"/>
                </a:lnTo>
                <a:lnTo>
                  <a:pt x="2223311" y="279400"/>
                </a:lnTo>
                <a:lnTo>
                  <a:pt x="2196782" y="304800"/>
                </a:lnTo>
                <a:lnTo>
                  <a:pt x="2281514" y="304800"/>
                </a:lnTo>
                <a:lnTo>
                  <a:pt x="2291076" y="292100"/>
                </a:lnTo>
                <a:lnTo>
                  <a:pt x="2303305" y="266700"/>
                </a:lnTo>
                <a:lnTo>
                  <a:pt x="2308653" y="228600"/>
                </a:lnTo>
                <a:lnTo>
                  <a:pt x="2307131" y="190500"/>
                </a:lnTo>
                <a:close/>
              </a:path>
              <a:path w="2308859" h="2667000">
                <a:moveTo>
                  <a:pt x="2214040" y="63500"/>
                </a:moveTo>
                <a:lnTo>
                  <a:pt x="2094406" y="63500"/>
                </a:lnTo>
                <a:lnTo>
                  <a:pt x="2108430" y="76200"/>
                </a:lnTo>
                <a:lnTo>
                  <a:pt x="2136001" y="76200"/>
                </a:lnTo>
                <a:lnTo>
                  <a:pt x="2149524" y="88900"/>
                </a:lnTo>
                <a:lnTo>
                  <a:pt x="2132262" y="127000"/>
                </a:lnTo>
                <a:lnTo>
                  <a:pt x="2114774" y="152400"/>
                </a:lnTo>
                <a:lnTo>
                  <a:pt x="2097071" y="177800"/>
                </a:lnTo>
                <a:lnTo>
                  <a:pt x="2079166" y="203200"/>
                </a:lnTo>
                <a:lnTo>
                  <a:pt x="2071929" y="215900"/>
                </a:lnTo>
                <a:lnTo>
                  <a:pt x="2065275" y="215900"/>
                </a:lnTo>
                <a:lnTo>
                  <a:pt x="2059217" y="228600"/>
                </a:lnTo>
                <a:lnTo>
                  <a:pt x="2137138" y="228600"/>
                </a:lnTo>
                <a:lnTo>
                  <a:pt x="2144817" y="215900"/>
                </a:lnTo>
                <a:lnTo>
                  <a:pt x="2160414" y="203200"/>
                </a:lnTo>
                <a:lnTo>
                  <a:pt x="2176250" y="177800"/>
                </a:lnTo>
                <a:lnTo>
                  <a:pt x="2192323" y="139700"/>
                </a:lnTo>
                <a:lnTo>
                  <a:pt x="2203305" y="127000"/>
                </a:lnTo>
                <a:lnTo>
                  <a:pt x="2211310" y="101600"/>
                </a:lnTo>
                <a:lnTo>
                  <a:pt x="2216362" y="88900"/>
                </a:lnTo>
                <a:lnTo>
                  <a:pt x="2218485" y="88900"/>
                </a:lnTo>
                <a:lnTo>
                  <a:pt x="2218037" y="76200"/>
                </a:lnTo>
                <a:lnTo>
                  <a:pt x="2214040" y="63500"/>
                </a:lnTo>
                <a:close/>
              </a:path>
              <a:path w="2308859" h="2667000">
                <a:moveTo>
                  <a:pt x="2303019" y="177800"/>
                </a:moveTo>
                <a:lnTo>
                  <a:pt x="2237170" y="177800"/>
                </a:lnTo>
                <a:lnTo>
                  <a:pt x="2236204" y="190500"/>
                </a:lnTo>
                <a:lnTo>
                  <a:pt x="2305581" y="190500"/>
                </a:lnTo>
                <a:lnTo>
                  <a:pt x="2303019" y="177800"/>
                </a:lnTo>
                <a:close/>
              </a:path>
              <a:path w="2308859" h="2667000">
                <a:moveTo>
                  <a:pt x="2294812" y="165100"/>
                </a:moveTo>
                <a:lnTo>
                  <a:pt x="2247755" y="165100"/>
                </a:lnTo>
                <a:lnTo>
                  <a:pt x="2242615" y="177800"/>
                </a:lnTo>
                <a:lnTo>
                  <a:pt x="2299434" y="177800"/>
                </a:lnTo>
                <a:lnTo>
                  <a:pt x="2294812" y="165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F9630B-662B-44F9-BC2E-24A7EE9C07BE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" y="278026"/>
            <a:ext cx="6115812" cy="6368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1155" y="1654175"/>
            <a:ext cx="528320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FSH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547" y="575309"/>
            <a:ext cx="265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9014" y="4119498"/>
            <a:ext cx="252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8865" y="4929378"/>
            <a:ext cx="252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4657" y="3561410"/>
            <a:ext cx="147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3595" y="24881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9973" y="511403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4090" y="593425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0" y="549655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4468" y="434340"/>
            <a:ext cx="3203448" cy="148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37780" y="455752"/>
            <a:ext cx="296037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1=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aumento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FSH</a:t>
            </a:r>
            <a:endParaRPr sz="1800" dirty="0">
              <a:latin typeface="Calibri"/>
              <a:cs typeface="Calibri"/>
            </a:endParaRPr>
          </a:p>
          <a:p>
            <a:pPr marL="12700" marR="79756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2=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aumento</a:t>
            </a:r>
            <a:r>
              <a:rPr sz="18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estradiolo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sz="1800" b="1" spc="-5" dirty="0" smtClean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lang="it-IT" sz="1800" b="1" spc="-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6FC0"/>
                </a:solidFill>
                <a:latin typeface="Calibri"/>
                <a:cs typeface="Calibri"/>
              </a:rPr>
              <a:t>aumento</a:t>
            </a:r>
            <a:r>
              <a:rPr sz="1800" b="1" spc="-4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4= I°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incremento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progesterone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5= II°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incremento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progesterone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55307" y="2435351"/>
            <a:ext cx="5292852" cy="370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38366" y="2457069"/>
            <a:ext cx="510540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La prima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contrassegnata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 un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periodo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precoce  (fase follicolare precoce)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cui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aumenta l’FSH</a:t>
            </a:r>
            <a:r>
              <a:rPr sz="1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(1);</a:t>
            </a:r>
            <a:endParaRPr sz="1800">
              <a:latin typeface="Calibri"/>
              <a:cs typeface="Calibri"/>
            </a:endParaRPr>
          </a:p>
          <a:p>
            <a:pPr marL="12700" marR="342265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aumento già iniziato nell’ultimo periodo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della</a:t>
            </a:r>
            <a:r>
              <a:rPr sz="1800" b="1" spc="-2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luteinica.</a:t>
            </a:r>
            <a:endParaRPr sz="1800">
              <a:latin typeface="Calibri"/>
              <a:cs typeface="Calibri"/>
            </a:endParaRPr>
          </a:p>
          <a:p>
            <a:pPr marL="12700" marR="702945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secondo periodo della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follicolare (fase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follicolare tardiva),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dominato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dall’aumento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campana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dell’estradiolo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(2).</a:t>
            </a:r>
            <a:endParaRPr sz="180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pre ovulatoria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caratterizzata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dal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rapido  incremento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delle gonadotropine (FSH, LH), con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netta  prevalenza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dell’LH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(3) e da un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modico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picco di 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(4). Nella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luteinica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ha una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risalita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campana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estradiolo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progesterone,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netta  prevalenza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</a:t>
            </a:r>
            <a:r>
              <a:rPr sz="18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(5).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40860B8-FA68-4646-A9BF-EC123CA7E1FD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2978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5211" y="0"/>
            <a:ext cx="7066787" cy="5082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8523" y="17780"/>
            <a:ext cx="464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1=l’ipotalamo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produce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GnRH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stimola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l’ipofisi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2=L’ipofisi </a:t>
            </a:r>
            <a:r>
              <a:rPr spc="-5" dirty="0"/>
              <a:t>risponde producendo</a:t>
            </a:r>
            <a:r>
              <a:rPr spc="-100" dirty="0"/>
              <a:t> </a:t>
            </a:r>
            <a:r>
              <a:rPr spc="-10" dirty="0"/>
              <a:t>FSH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8523" y="566673"/>
            <a:ext cx="688276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03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3=FSH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promuove accrescimento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maturazione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follicoli 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4=Nell’ovaio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matura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cluster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5-7</a:t>
            </a:r>
            <a:r>
              <a:rPr sz="1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5=I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follicoli producono</a:t>
            </a:r>
            <a:r>
              <a:rPr sz="1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estrogeni</a:t>
            </a:r>
            <a:endParaRPr sz="1800">
              <a:latin typeface="Calibri"/>
              <a:cs typeface="Calibri"/>
            </a:endParaRPr>
          </a:p>
          <a:p>
            <a:pPr marL="12700" marR="70358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6=Gli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estrogeni determinano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l’accrescimento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dell’endometrio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la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produzione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muco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cervicale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7= Gli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estrogeni raggiungono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livello tale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inibire l’ipotalamo,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per</a:t>
            </a:r>
            <a:r>
              <a:rPr sz="1800" b="1" spc="-2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cui  si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spegne l’FSH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si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accende</a:t>
            </a:r>
            <a:r>
              <a:rPr sz="18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l’LH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8=L’LH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determina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rottura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l’ovulazione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9=Nell’ovaio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forma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corpo</a:t>
            </a:r>
            <a:r>
              <a:rPr sz="1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luteo</a:t>
            </a:r>
            <a:endParaRPr sz="1800">
              <a:latin typeface="Calibri"/>
              <a:cs typeface="Calibri"/>
            </a:endParaRPr>
          </a:p>
          <a:p>
            <a:pPr marL="12700" marR="9080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10=Il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corpo luteo produce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soprattutto progesterone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ma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anche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estrogeni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11=Il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sostiene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l’endometrio</a:t>
            </a:r>
            <a:r>
              <a:rPr sz="1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secretivo</a:t>
            </a:r>
            <a:endParaRPr sz="1800">
              <a:latin typeface="Calibri"/>
              <a:cs typeface="Calibri"/>
            </a:endParaRPr>
          </a:p>
          <a:p>
            <a:pPr marL="12700" marR="112268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12=In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caso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mancata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fecondazione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corpo luteo</a:t>
            </a:r>
            <a:r>
              <a:rPr sz="1800" b="1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regredisce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13=Crollano livelli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estrogeni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</a:t>
            </a:r>
            <a:endParaRPr sz="1800">
              <a:latin typeface="Calibri"/>
              <a:cs typeface="Calibri"/>
            </a:endParaRPr>
          </a:p>
          <a:p>
            <a:pPr marL="12700" marR="1263650">
              <a:lnSpc>
                <a:spcPct val="100000"/>
              </a:lnSpc>
            </a:pP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14=L’endometrio,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non più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sostenuto,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sfalda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si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verifica</a:t>
            </a:r>
            <a:r>
              <a:rPr sz="1800" b="1" spc="-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mestruazione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15=La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soppressione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FSH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LH viene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meno 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ricomincia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un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nuovo</a:t>
            </a:r>
            <a:r>
              <a:rPr sz="18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ciclo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0050" y="5917488"/>
            <a:ext cx="334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5440" algn="l"/>
              </a:tabLst>
            </a:pPr>
            <a:r>
              <a:rPr sz="4000" b="1" spc="275" dirty="0">
                <a:solidFill>
                  <a:srgbClr val="006FC0"/>
                </a:solidFill>
                <a:latin typeface="Cambria"/>
                <a:cs typeface="Cambria"/>
              </a:rPr>
              <a:t>Punt</a:t>
            </a:r>
            <a:r>
              <a:rPr sz="4000" b="1" spc="16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4000" b="1" dirty="0">
                <a:solidFill>
                  <a:srgbClr val="006FC0"/>
                </a:solidFill>
                <a:latin typeface="Cambria"/>
                <a:cs typeface="Cambria"/>
              </a:rPr>
              <a:t>	</a:t>
            </a:r>
            <a:r>
              <a:rPr sz="4000" b="1" spc="260" dirty="0">
                <a:solidFill>
                  <a:srgbClr val="006FC0"/>
                </a:solidFill>
                <a:latin typeface="Cambria"/>
                <a:cs typeface="Cambria"/>
              </a:rPr>
              <a:t>chiave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36378" y="5129784"/>
            <a:ext cx="354330" cy="1130300"/>
          </a:xfrm>
          <a:custGeom>
            <a:avLst/>
            <a:gdLst/>
            <a:ahLst/>
            <a:cxnLst/>
            <a:rect l="l" t="t" r="r" b="b"/>
            <a:pathLst>
              <a:path w="354329" h="1130300">
                <a:moveTo>
                  <a:pt x="326869" y="213614"/>
                </a:moveTo>
                <a:lnTo>
                  <a:pt x="145923" y="213614"/>
                </a:lnTo>
                <a:lnTo>
                  <a:pt x="166121" y="255236"/>
                </a:lnTo>
                <a:lnTo>
                  <a:pt x="183297" y="298106"/>
                </a:lnTo>
                <a:lnTo>
                  <a:pt x="197471" y="342088"/>
                </a:lnTo>
                <a:lnTo>
                  <a:pt x="208666" y="387050"/>
                </a:lnTo>
                <a:lnTo>
                  <a:pt x="216902" y="432855"/>
                </a:lnTo>
                <a:lnTo>
                  <a:pt x="222201" y="479369"/>
                </a:lnTo>
                <a:lnTo>
                  <a:pt x="224584" y="526458"/>
                </a:lnTo>
                <a:lnTo>
                  <a:pt x="224073" y="573988"/>
                </a:lnTo>
                <a:lnTo>
                  <a:pt x="220690" y="621823"/>
                </a:lnTo>
                <a:lnTo>
                  <a:pt x="214455" y="669829"/>
                </a:lnTo>
                <a:lnTo>
                  <a:pt x="205390" y="717872"/>
                </a:lnTo>
                <a:lnTo>
                  <a:pt x="193517" y="765817"/>
                </a:lnTo>
                <a:lnTo>
                  <a:pt x="178857" y="813529"/>
                </a:lnTo>
                <a:lnTo>
                  <a:pt x="161431" y="860874"/>
                </a:lnTo>
                <a:lnTo>
                  <a:pt x="141261" y="907718"/>
                </a:lnTo>
                <a:lnTo>
                  <a:pt x="118369" y="953926"/>
                </a:lnTo>
                <a:lnTo>
                  <a:pt x="92775" y="999362"/>
                </a:lnTo>
                <a:lnTo>
                  <a:pt x="64501" y="1043894"/>
                </a:lnTo>
                <a:lnTo>
                  <a:pt x="33569" y="1087385"/>
                </a:lnTo>
                <a:lnTo>
                  <a:pt x="0" y="1129703"/>
                </a:lnTo>
                <a:lnTo>
                  <a:pt x="38582" y="1095759"/>
                </a:lnTo>
                <a:lnTo>
                  <a:pt x="75091" y="1060310"/>
                </a:lnTo>
                <a:lnTo>
                  <a:pt x="109498" y="1023465"/>
                </a:lnTo>
                <a:lnTo>
                  <a:pt x="141774" y="985335"/>
                </a:lnTo>
                <a:lnTo>
                  <a:pt x="171889" y="946031"/>
                </a:lnTo>
                <a:lnTo>
                  <a:pt x="199814" y="905664"/>
                </a:lnTo>
                <a:lnTo>
                  <a:pt x="225520" y="864346"/>
                </a:lnTo>
                <a:lnTo>
                  <a:pt x="248976" y="822186"/>
                </a:lnTo>
                <a:lnTo>
                  <a:pt x="270154" y="779296"/>
                </a:lnTo>
                <a:lnTo>
                  <a:pt x="289025" y="735786"/>
                </a:lnTo>
                <a:lnTo>
                  <a:pt x="305559" y="691768"/>
                </a:lnTo>
                <a:lnTo>
                  <a:pt x="319726" y="647352"/>
                </a:lnTo>
                <a:lnTo>
                  <a:pt x="331498" y="602650"/>
                </a:lnTo>
                <a:lnTo>
                  <a:pt x="340844" y="557771"/>
                </a:lnTo>
                <a:lnTo>
                  <a:pt x="347737" y="512827"/>
                </a:lnTo>
                <a:lnTo>
                  <a:pt x="352145" y="467929"/>
                </a:lnTo>
                <a:lnTo>
                  <a:pt x="354041" y="423188"/>
                </a:lnTo>
                <a:lnTo>
                  <a:pt x="353393" y="378714"/>
                </a:lnTo>
                <a:lnTo>
                  <a:pt x="350175" y="334619"/>
                </a:lnTo>
                <a:lnTo>
                  <a:pt x="344354" y="291012"/>
                </a:lnTo>
                <a:lnTo>
                  <a:pt x="335904" y="248006"/>
                </a:lnTo>
                <a:lnTo>
                  <a:pt x="326869" y="213614"/>
                </a:lnTo>
                <a:close/>
              </a:path>
              <a:path w="354329" h="1130300">
                <a:moveTo>
                  <a:pt x="100838" y="0"/>
                </a:moveTo>
                <a:lnTo>
                  <a:pt x="81279" y="278257"/>
                </a:lnTo>
                <a:lnTo>
                  <a:pt x="145923" y="213614"/>
                </a:lnTo>
                <a:lnTo>
                  <a:pt x="326869" y="213614"/>
                </a:lnTo>
                <a:lnTo>
                  <a:pt x="324793" y="205711"/>
                </a:lnTo>
                <a:lnTo>
                  <a:pt x="310993" y="164238"/>
                </a:lnTo>
                <a:lnTo>
                  <a:pt x="294475" y="123697"/>
                </a:lnTo>
                <a:lnTo>
                  <a:pt x="275208" y="84201"/>
                </a:lnTo>
                <a:lnTo>
                  <a:pt x="339978" y="19558"/>
                </a:lnTo>
                <a:lnTo>
                  <a:pt x="1008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42069" y="6197688"/>
            <a:ext cx="1261745" cy="415925"/>
          </a:xfrm>
          <a:custGeom>
            <a:avLst/>
            <a:gdLst/>
            <a:ahLst/>
            <a:cxnLst/>
            <a:rect l="l" t="t" r="r" b="b"/>
            <a:pathLst>
              <a:path w="1261745" h="415925">
                <a:moveTo>
                  <a:pt x="129285" y="98005"/>
                </a:moveTo>
                <a:lnTo>
                  <a:pt x="0" y="227317"/>
                </a:lnTo>
                <a:lnTo>
                  <a:pt x="32627" y="257704"/>
                </a:lnTo>
                <a:lnTo>
                  <a:pt x="66959" y="285389"/>
                </a:lnTo>
                <a:lnTo>
                  <a:pt x="102877" y="310382"/>
                </a:lnTo>
                <a:lnTo>
                  <a:pt x="140262" y="332694"/>
                </a:lnTo>
                <a:lnTo>
                  <a:pt x="178996" y="352335"/>
                </a:lnTo>
                <a:lnTo>
                  <a:pt x="218960" y="369314"/>
                </a:lnTo>
                <a:lnTo>
                  <a:pt x="260036" y="383643"/>
                </a:lnTo>
                <a:lnTo>
                  <a:pt x="302105" y="395331"/>
                </a:lnTo>
                <a:lnTo>
                  <a:pt x="345049" y="404389"/>
                </a:lnTo>
                <a:lnTo>
                  <a:pt x="388749" y="410826"/>
                </a:lnTo>
                <a:lnTo>
                  <a:pt x="433086" y="414654"/>
                </a:lnTo>
                <a:lnTo>
                  <a:pt x="477942" y="415883"/>
                </a:lnTo>
                <a:lnTo>
                  <a:pt x="523199" y="414522"/>
                </a:lnTo>
                <a:lnTo>
                  <a:pt x="568738" y="410582"/>
                </a:lnTo>
                <a:lnTo>
                  <a:pt x="614440" y="404073"/>
                </a:lnTo>
                <a:lnTo>
                  <a:pt x="660187" y="395005"/>
                </a:lnTo>
                <a:lnTo>
                  <a:pt x="705860" y="383389"/>
                </a:lnTo>
                <a:lnTo>
                  <a:pt x="751341" y="369235"/>
                </a:lnTo>
                <a:lnTo>
                  <a:pt x="796511" y="352553"/>
                </a:lnTo>
                <a:lnTo>
                  <a:pt x="841252" y="333354"/>
                </a:lnTo>
                <a:lnTo>
                  <a:pt x="885445" y="311647"/>
                </a:lnTo>
                <a:lnTo>
                  <a:pt x="928971" y="287443"/>
                </a:lnTo>
                <a:lnTo>
                  <a:pt x="930375" y="286566"/>
                </a:lnTo>
                <a:lnTo>
                  <a:pt x="607228" y="286566"/>
                </a:lnTo>
                <a:lnTo>
                  <a:pt x="562372" y="285338"/>
                </a:lnTo>
                <a:lnTo>
                  <a:pt x="518035" y="281511"/>
                </a:lnTo>
                <a:lnTo>
                  <a:pt x="474335" y="275074"/>
                </a:lnTo>
                <a:lnTo>
                  <a:pt x="431391" y="266017"/>
                </a:lnTo>
                <a:lnTo>
                  <a:pt x="389322" y="254329"/>
                </a:lnTo>
                <a:lnTo>
                  <a:pt x="348246" y="240001"/>
                </a:lnTo>
                <a:lnTo>
                  <a:pt x="308282" y="223022"/>
                </a:lnTo>
                <a:lnTo>
                  <a:pt x="269548" y="203382"/>
                </a:lnTo>
                <a:lnTo>
                  <a:pt x="232163" y="181070"/>
                </a:lnTo>
                <a:lnTo>
                  <a:pt x="196245" y="156077"/>
                </a:lnTo>
                <a:lnTo>
                  <a:pt x="161913" y="128392"/>
                </a:lnTo>
                <a:lnTo>
                  <a:pt x="129285" y="98005"/>
                </a:lnTo>
                <a:close/>
              </a:path>
              <a:path w="1261745" h="415925">
                <a:moveTo>
                  <a:pt x="1261745" y="0"/>
                </a:moveTo>
                <a:lnTo>
                  <a:pt x="1223328" y="36536"/>
                </a:lnTo>
                <a:lnTo>
                  <a:pt x="1183653" y="70626"/>
                </a:lnTo>
                <a:lnTo>
                  <a:pt x="1142837" y="102260"/>
                </a:lnTo>
                <a:lnTo>
                  <a:pt x="1100999" y="131428"/>
                </a:lnTo>
                <a:lnTo>
                  <a:pt x="1058257" y="158120"/>
                </a:lnTo>
                <a:lnTo>
                  <a:pt x="1014731" y="182324"/>
                </a:lnTo>
                <a:lnTo>
                  <a:pt x="970538" y="204032"/>
                </a:lnTo>
                <a:lnTo>
                  <a:pt x="925797" y="223232"/>
                </a:lnTo>
                <a:lnTo>
                  <a:pt x="880627" y="239914"/>
                </a:lnTo>
                <a:lnTo>
                  <a:pt x="835146" y="254069"/>
                </a:lnTo>
                <a:lnTo>
                  <a:pt x="789473" y="265686"/>
                </a:lnTo>
                <a:lnTo>
                  <a:pt x="743726" y="274754"/>
                </a:lnTo>
                <a:lnTo>
                  <a:pt x="698024" y="281263"/>
                </a:lnTo>
                <a:lnTo>
                  <a:pt x="652485" y="285204"/>
                </a:lnTo>
                <a:lnTo>
                  <a:pt x="607228" y="286566"/>
                </a:lnTo>
                <a:lnTo>
                  <a:pt x="930375" y="286566"/>
                </a:lnTo>
                <a:lnTo>
                  <a:pt x="971713" y="260752"/>
                </a:lnTo>
                <a:lnTo>
                  <a:pt x="1013551" y="231584"/>
                </a:lnTo>
                <a:lnTo>
                  <a:pt x="1054367" y="199950"/>
                </a:lnTo>
                <a:lnTo>
                  <a:pt x="1094042" y="165860"/>
                </a:lnTo>
                <a:lnTo>
                  <a:pt x="1132458" y="129324"/>
                </a:lnTo>
                <a:lnTo>
                  <a:pt x="1261745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42069" y="5129784"/>
            <a:ext cx="1548765" cy="1483995"/>
          </a:xfrm>
          <a:custGeom>
            <a:avLst/>
            <a:gdLst/>
            <a:ahLst/>
            <a:cxnLst/>
            <a:rect l="l" t="t" r="r" b="b"/>
            <a:pathLst>
              <a:path w="1548765" h="1483995">
                <a:moveTo>
                  <a:pt x="1194307" y="1129703"/>
                </a:moveTo>
                <a:lnTo>
                  <a:pt x="1227877" y="1087385"/>
                </a:lnTo>
                <a:lnTo>
                  <a:pt x="1258809" y="1043894"/>
                </a:lnTo>
                <a:lnTo>
                  <a:pt x="1287083" y="999362"/>
                </a:lnTo>
                <a:lnTo>
                  <a:pt x="1312677" y="953926"/>
                </a:lnTo>
                <a:lnTo>
                  <a:pt x="1335569" y="907718"/>
                </a:lnTo>
                <a:lnTo>
                  <a:pt x="1355739" y="860874"/>
                </a:lnTo>
                <a:lnTo>
                  <a:pt x="1373165" y="813529"/>
                </a:lnTo>
                <a:lnTo>
                  <a:pt x="1387825" y="765817"/>
                </a:lnTo>
                <a:lnTo>
                  <a:pt x="1399698" y="717872"/>
                </a:lnTo>
                <a:lnTo>
                  <a:pt x="1408763" y="669829"/>
                </a:lnTo>
                <a:lnTo>
                  <a:pt x="1414998" y="621823"/>
                </a:lnTo>
                <a:lnTo>
                  <a:pt x="1418381" y="573988"/>
                </a:lnTo>
                <a:lnTo>
                  <a:pt x="1418892" y="526458"/>
                </a:lnTo>
                <a:lnTo>
                  <a:pt x="1416509" y="479369"/>
                </a:lnTo>
                <a:lnTo>
                  <a:pt x="1411210" y="432855"/>
                </a:lnTo>
                <a:lnTo>
                  <a:pt x="1402974" y="387050"/>
                </a:lnTo>
                <a:lnTo>
                  <a:pt x="1391779" y="342088"/>
                </a:lnTo>
                <a:lnTo>
                  <a:pt x="1377605" y="298106"/>
                </a:lnTo>
                <a:lnTo>
                  <a:pt x="1360429" y="255236"/>
                </a:lnTo>
                <a:lnTo>
                  <a:pt x="1340230" y="213614"/>
                </a:lnTo>
                <a:lnTo>
                  <a:pt x="1275587" y="278257"/>
                </a:lnTo>
                <a:lnTo>
                  <a:pt x="1295146" y="0"/>
                </a:lnTo>
                <a:lnTo>
                  <a:pt x="1534286" y="19558"/>
                </a:lnTo>
                <a:lnTo>
                  <a:pt x="1469516" y="84201"/>
                </a:lnTo>
                <a:lnTo>
                  <a:pt x="1488779" y="123728"/>
                </a:lnTo>
                <a:lnTo>
                  <a:pt x="1505303" y="164343"/>
                </a:lnTo>
                <a:lnTo>
                  <a:pt x="1519112" y="205934"/>
                </a:lnTo>
                <a:lnTo>
                  <a:pt x="1530229" y="248388"/>
                </a:lnTo>
                <a:lnTo>
                  <a:pt x="1538679" y="291589"/>
                </a:lnTo>
                <a:lnTo>
                  <a:pt x="1544485" y="335426"/>
                </a:lnTo>
                <a:lnTo>
                  <a:pt x="1547670" y="379784"/>
                </a:lnTo>
                <a:lnTo>
                  <a:pt x="1548260" y="424551"/>
                </a:lnTo>
                <a:lnTo>
                  <a:pt x="1546277" y="469612"/>
                </a:lnTo>
                <a:lnTo>
                  <a:pt x="1541746" y="514855"/>
                </a:lnTo>
                <a:lnTo>
                  <a:pt x="1534690" y="560165"/>
                </a:lnTo>
                <a:lnTo>
                  <a:pt x="1525133" y="605430"/>
                </a:lnTo>
                <a:lnTo>
                  <a:pt x="1513098" y="650536"/>
                </a:lnTo>
                <a:lnTo>
                  <a:pt x="1498611" y="695370"/>
                </a:lnTo>
                <a:lnTo>
                  <a:pt x="1481693" y="739818"/>
                </a:lnTo>
                <a:lnTo>
                  <a:pt x="1462370" y="783767"/>
                </a:lnTo>
                <a:lnTo>
                  <a:pt x="1440665" y="827104"/>
                </a:lnTo>
                <a:lnTo>
                  <a:pt x="1416602" y="869714"/>
                </a:lnTo>
                <a:lnTo>
                  <a:pt x="1390204" y="911485"/>
                </a:lnTo>
                <a:lnTo>
                  <a:pt x="1361495" y="952302"/>
                </a:lnTo>
                <a:lnTo>
                  <a:pt x="1330500" y="992054"/>
                </a:lnTo>
                <a:lnTo>
                  <a:pt x="1297242" y="1030626"/>
                </a:lnTo>
                <a:lnTo>
                  <a:pt x="1261745" y="1067904"/>
                </a:lnTo>
                <a:lnTo>
                  <a:pt x="1132458" y="1197229"/>
                </a:lnTo>
                <a:lnTo>
                  <a:pt x="1094042" y="1233765"/>
                </a:lnTo>
                <a:lnTo>
                  <a:pt x="1054367" y="1267855"/>
                </a:lnTo>
                <a:lnTo>
                  <a:pt x="1013551" y="1299489"/>
                </a:lnTo>
                <a:lnTo>
                  <a:pt x="971713" y="1328657"/>
                </a:lnTo>
                <a:lnTo>
                  <a:pt x="928971" y="1355348"/>
                </a:lnTo>
                <a:lnTo>
                  <a:pt x="885445" y="1379552"/>
                </a:lnTo>
                <a:lnTo>
                  <a:pt x="841252" y="1401259"/>
                </a:lnTo>
                <a:lnTo>
                  <a:pt x="796511" y="1420458"/>
                </a:lnTo>
                <a:lnTo>
                  <a:pt x="751341" y="1437140"/>
                </a:lnTo>
                <a:lnTo>
                  <a:pt x="705860" y="1451294"/>
                </a:lnTo>
                <a:lnTo>
                  <a:pt x="660187" y="1462910"/>
                </a:lnTo>
                <a:lnTo>
                  <a:pt x="614440" y="1471977"/>
                </a:lnTo>
                <a:lnTo>
                  <a:pt x="568738" y="1478486"/>
                </a:lnTo>
                <a:lnTo>
                  <a:pt x="523199" y="1482427"/>
                </a:lnTo>
                <a:lnTo>
                  <a:pt x="477942" y="1483788"/>
                </a:lnTo>
                <a:lnTo>
                  <a:pt x="433086" y="1482559"/>
                </a:lnTo>
                <a:lnTo>
                  <a:pt x="388749" y="1478731"/>
                </a:lnTo>
                <a:lnTo>
                  <a:pt x="345049" y="1472294"/>
                </a:lnTo>
                <a:lnTo>
                  <a:pt x="302105" y="1463236"/>
                </a:lnTo>
                <a:lnTo>
                  <a:pt x="260036" y="1451548"/>
                </a:lnTo>
                <a:lnTo>
                  <a:pt x="218960" y="1437219"/>
                </a:lnTo>
                <a:lnTo>
                  <a:pt x="178996" y="1420240"/>
                </a:lnTo>
                <a:lnTo>
                  <a:pt x="140262" y="1400599"/>
                </a:lnTo>
                <a:lnTo>
                  <a:pt x="102877" y="1378287"/>
                </a:lnTo>
                <a:lnTo>
                  <a:pt x="66959" y="1353294"/>
                </a:lnTo>
                <a:lnTo>
                  <a:pt x="32627" y="1325609"/>
                </a:lnTo>
                <a:lnTo>
                  <a:pt x="0" y="1295222"/>
                </a:lnTo>
                <a:lnTo>
                  <a:pt x="129285" y="1165910"/>
                </a:lnTo>
                <a:lnTo>
                  <a:pt x="161913" y="1196297"/>
                </a:lnTo>
                <a:lnTo>
                  <a:pt x="196245" y="1223982"/>
                </a:lnTo>
                <a:lnTo>
                  <a:pt x="232163" y="1248975"/>
                </a:lnTo>
                <a:lnTo>
                  <a:pt x="269548" y="1271287"/>
                </a:lnTo>
                <a:lnTo>
                  <a:pt x="308282" y="1290927"/>
                </a:lnTo>
                <a:lnTo>
                  <a:pt x="348246" y="1307906"/>
                </a:lnTo>
                <a:lnTo>
                  <a:pt x="389322" y="1322234"/>
                </a:lnTo>
                <a:lnTo>
                  <a:pt x="431391" y="1333922"/>
                </a:lnTo>
                <a:lnTo>
                  <a:pt x="474335" y="1342979"/>
                </a:lnTo>
                <a:lnTo>
                  <a:pt x="518035" y="1349416"/>
                </a:lnTo>
                <a:lnTo>
                  <a:pt x="562372" y="1353243"/>
                </a:lnTo>
                <a:lnTo>
                  <a:pt x="607228" y="1354471"/>
                </a:lnTo>
                <a:lnTo>
                  <a:pt x="652485" y="1353109"/>
                </a:lnTo>
                <a:lnTo>
                  <a:pt x="698024" y="1349168"/>
                </a:lnTo>
                <a:lnTo>
                  <a:pt x="743726" y="1342659"/>
                </a:lnTo>
                <a:lnTo>
                  <a:pt x="789473" y="1333590"/>
                </a:lnTo>
                <a:lnTo>
                  <a:pt x="835146" y="1321974"/>
                </a:lnTo>
                <a:lnTo>
                  <a:pt x="880627" y="1307819"/>
                </a:lnTo>
                <a:lnTo>
                  <a:pt x="925797" y="1291137"/>
                </a:lnTo>
                <a:lnTo>
                  <a:pt x="970538" y="1271937"/>
                </a:lnTo>
                <a:lnTo>
                  <a:pt x="1014731" y="1250229"/>
                </a:lnTo>
                <a:lnTo>
                  <a:pt x="1058257" y="1226025"/>
                </a:lnTo>
                <a:lnTo>
                  <a:pt x="1100999" y="1199333"/>
                </a:lnTo>
                <a:lnTo>
                  <a:pt x="1142837" y="1170165"/>
                </a:lnTo>
                <a:lnTo>
                  <a:pt x="1183653" y="1138531"/>
                </a:lnTo>
                <a:lnTo>
                  <a:pt x="1223328" y="1104441"/>
                </a:lnTo>
                <a:lnTo>
                  <a:pt x="1261745" y="1067904"/>
                </a:lnTo>
              </a:path>
            </a:pathLst>
          </a:custGeom>
          <a:ln w="952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B1BFFC-5BAD-4186-A6D2-CD92E96F3923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B1BFFC-5BAD-4186-A6D2-CD92E96F3923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676400" y="2209800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 smtClean="0">
                <a:solidFill>
                  <a:srgbClr val="FF0000"/>
                </a:solidFill>
              </a:rPr>
              <a:t>FINE</a:t>
            </a:r>
            <a:endParaRPr lang="it-IT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436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1155" y="114300"/>
            <a:ext cx="500380" cy="4128770"/>
          </a:xfrm>
          <a:custGeom>
            <a:avLst/>
            <a:gdLst/>
            <a:ahLst/>
            <a:cxnLst/>
            <a:rect l="l" t="t" r="r" b="b"/>
            <a:pathLst>
              <a:path w="500379" h="4128770">
                <a:moveTo>
                  <a:pt x="0" y="0"/>
                </a:moveTo>
                <a:lnTo>
                  <a:pt x="79004" y="2125"/>
                </a:lnTo>
                <a:lnTo>
                  <a:pt x="147614" y="8042"/>
                </a:lnTo>
                <a:lnTo>
                  <a:pt x="201716" y="17062"/>
                </a:lnTo>
                <a:lnTo>
                  <a:pt x="249936" y="41655"/>
                </a:lnTo>
                <a:lnTo>
                  <a:pt x="249936" y="2022602"/>
                </a:lnTo>
                <a:lnTo>
                  <a:pt x="262676" y="2035761"/>
                </a:lnTo>
                <a:lnTo>
                  <a:pt x="298155" y="2047195"/>
                </a:lnTo>
                <a:lnTo>
                  <a:pt x="352257" y="2056215"/>
                </a:lnTo>
                <a:lnTo>
                  <a:pt x="420867" y="2062132"/>
                </a:lnTo>
                <a:lnTo>
                  <a:pt x="499872" y="2064258"/>
                </a:lnTo>
                <a:lnTo>
                  <a:pt x="420867" y="2066383"/>
                </a:lnTo>
                <a:lnTo>
                  <a:pt x="352257" y="2072300"/>
                </a:lnTo>
                <a:lnTo>
                  <a:pt x="298155" y="2081320"/>
                </a:lnTo>
                <a:lnTo>
                  <a:pt x="262676" y="2092754"/>
                </a:lnTo>
                <a:lnTo>
                  <a:pt x="249936" y="2105914"/>
                </a:lnTo>
                <a:lnTo>
                  <a:pt x="249936" y="4086860"/>
                </a:lnTo>
                <a:lnTo>
                  <a:pt x="237195" y="4100019"/>
                </a:lnTo>
                <a:lnTo>
                  <a:pt x="201716" y="4111453"/>
                </a:lnTo>
                <a:lnTo>
                  <a:pt x="147614" y="4120473"/>
                </a:lnTo>
                <a:lnTo>
                  <a:pt x="79004" y="4126390"/>
                </a:lnTo>
                <a:lnTo>
                  <a:pt x="0" y="4128516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6988" y="507491"/>
            <a:ext cx="2758440" cy="901065"/>
          </a:xfrm>
          <a:custGeom>
            <a:avLst/>
            <a:gdLst/>
            <a:ahLst/>
            <a:cxnLst/>
            <a:rect l="l" t="t" r="r" b="b"/>
            <a:pathLst>
              <a:path w="2758440" h="901065">
                <a:moveTo>
                  <a:pt x="2608326" y="0"/>
                </a:moveTo>
                <a:lnTo>
                  <a:pt x="150113" y="0"/>
                </a:lnTo>
                <a:lnTo>
                  <a:pt x="102656" y="7650"/>
                </a:lnTo>
                <a:lnTo>
                  <a:pt x="61447" y="28955"/>
                </a:lnTo>
                <a:lnTo>
                  <a:pt x="28955" y="61447"/>
                </a:lnTo>
                <a:lnTo>
                  <a:pt x="7650" y="102656"/>
                </a:lnTo>
                <a:lnTo>
                  <a:pt x="0" y="150113"/>
                </a:lnTo>
                <a:lnTo>
                  <a:pt x="0" y="750570"/>
                </a:lnTo>
                <a:lnTo>
                  <a:pt x="7650" y="798027"/>
                </a:lnTo>
                <a:lnTo>
                  <a:pt x="28955" y="839236"/>
                </a:lnTo>
                <a:lnTo>
                  <a:pt x="61447" y="871728"/>
                </a:lnTo>
                <a:lnTo>
                  <a:pt x="102656" y="893033"/>
                </a:lnTo>
                <a:lnTo>
                  <a:pt x="150113" y="900684"/>
                </a:lnTo>
                <a:lnTo>
                  <a:pt x="2608326" y="900684"/>
                </a:lnTo>
                <a:lnTo>
                  <a:pt x="2655783" y="893033"/>
                </a:lnTo>
                <a:lnTo>
                  <a:pt x="2696992" y="871728"/>
                </a:lnTo>
                <a:lnTo>
                  <a:pt x="2729483" y="839236"/>
                </a:lnTo>
                <a:lnTo>
                  <a:pt x="2750789" y="798027"/>
                </a:lnTo>
                <a:lnTo>
                  <a:pt x="2758439" y="750570"/>
                </a:lnTo>
                <a:lnTo>
                  <a:pt x="2758439" y="150113"/>
                </a:lnTo>
                <a:lnTo>
                  <a:pt x="2750789" y="102656"/>
                </a:lnTo>
                <a:lnTo>
                  <a:pt x="2729483" y="61447"/>
                </a:lnTo>
                <a:lnTo>
                  <a:pt x="2696992" y="28955"/>
                </a:lnTo>
                <a:lnTo>
                  <a:pt x="2655783" y="7650"/>
                </a:lnTo>
                <a:lnTo>
                  <a:pt x="2608326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6988" y="507491"/>
            <a:ext cx="2758440" cy="901065"/>
          </a:xfrm>
          <a:custGeom>
            <a:avLst/>
            <a:gdLst/>
            <a:ahLst/>
            <a:cxnLst/>
            <a:rect l="l" t="t" r="r" b="b"/>
            <a:pathLst>
              <a:path w="2758440" h="901065">
                <a:moveTo>
                  <a:pt x="0" y="150113"/>
                </a:moveTo>
                <a:lnTo>
                  <a:pt x="7650" y="102656"/>
                </a:lnTo>
                <a:lnTo>
                  <a:pt x="28955" y="61447"/>
                </a:lnTo>
                <a:lnTo>
                  <a:pt x="61447" y="28955"/>
                </a:lnTo>
                <a:lnTo>
                  <a:pt x="102656" y="7650"/>
                </a:lnTo>
                <a:lnTo>
                  <a:pt x="150113" y="0"/>
                </a:lnTo>
                <a:lnTo>
                  <a:pt x="2608326" y="0"/>
                </a:lnTo>
                <a:lnTo>
                  <a:pt x="2655783" y="7650"/>
                </a:lnTo>
                <a:lnTo>
                  <a:pt x="2696992" y="28955"/>
                </a:lnTo>
                <a:lnTo>
                  <a:pt x="2729483" y="61447"/>
                </a:lnTo>
                <a:lnTo>
                  <a:pt x="2750789" y="102656"/>
                </a:lnTo>
                <a:lnTo>
                  <a:pt x="2758439" y="150113"/>
                </a:lnTo>
                <a:lnTo>
                  <a:pt x="2758439" y="750570"/>
                </a:lnTo>
                <a:lnTo>
                  <a:pt x="2750789" y="798027"/>
                </a:lnTo>
                <a:lnTo>
                  <a:pt x="2729483" y="839236"/>
                </a:lnTo>
                <a:lnTo>
                  <a:pt x="2696992" y="871728"/>
                </a:lnTo>
                <a:lnTo>
                  <a:pt x="2655783" y="893033"/>
                </a:lnTo>
                <a:lnTo>
                  <a:pt x="2608326" y="900684"/>
                </a:lnTo>
                <a:lnTo>
                  <a:pt x="150113" y="900684"/>
                </a:lnTo>
                <a:lnTo>
                  <a:pt x="102656" y="893033"/>
                </a:lnTo>
                <a:lnTo>
                  <a:pt x="61447" y="871728"/>
                </a:lnTo>
                <a:lnTo>
                  <a:pt x="28955" y="839236"/>
                </a:lnTo>
                <a:lnTo>
                  <a:pt x="7650" y="798027"/>
                </a:lnTo>
                <a:lnTo>
                  <a:pt x="0" y="750570"/>
                </a:lnTo>
                <a:lnTo>
                  <a:pt x="0" y="150113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52507" y="793241"/>
            <a:ext cx="165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Ipotalamo-Ipofisi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66988" y="1926335"/>
            <a:ext cx="2758440" cy="899160"/>
          </a:xfrm>
          <a:custGeom>
            <a:avLst/>
            <a:gdLst/>
            <a:ahLst/>
            <a:cxnLst/>
            <a:rect l="l" t="t" r="r" b="b"/>
            <a:pathLst>
              <a:path w="2758440" h="899160">
                <a:moveTo>
                  <a:pt x="2608579" y="0"/>
                </a:moveTo>
                <a:lnTo>
                  <a:pt x="149859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749300"/>
                </a:lnTo>
                <a:lnTo>
                  <a:pt x="7636" y="796682"/>
                </a:lnTo>
                <a:lnTo>
                  <a:pt x="28903" y="837822"/>
                </a:lnTo>
                <a:lnTo>
                  <a:pt x="61337" y="870256"/>
                </a:lnTo>
                <a:lnTo>
                  <a:pt x="102477" y="891523"/>
                </a:lnTo>
                <a:lnTo>
                  <a:pt x="149859" y="899160"/>
                </a:lnTo>
                <a:lnTo>
                  <a:pt x="2608579" y="899160"/>
                </a:lnTo>
                <a:lnTo>
                  <a:pt x="2655962" y="891523"/>
                </a:lnTo>
                <a:lnTo>
                  <a:pt x="2697102" y="870256"/>
                </a:lnTo>
                <a:lnTo>
                  <a:pt x="2729536" y="837822"/>
                </a:lnTo>
                <a:lnTo>
                  <a:pt x="2750803" y="796682"/>
                </a:lnTo>
                <a:lnTo>
                  <a:pt x="2758439" y="749300"/>
                </a:lnTo>
                <a:lnTo>
                  <a:pt x="2758439" y="149860"/>
                </a:lnTo>
                <a:lnTo>
                  <a:pt x="2750803" y="102477"/>
                </a:lnTo>
                <a:lnTo>
                  <a:pt x="2729536" y="61337"/>
                </a:lnTo>
                <a:lnTo>
                  <a:pt x="2697102" y="28903"/>
                </a:lnTo>
                <a:lnTo>
                  <a:pt x="2655962" y="7636"/>
                </a:lnTo>
                <a:lnTo>
                  <a:pt x="2608579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66988" y="1926335"/>
            <a:ext cx="2758440" cy="899160"/>
          </a:xfrm>
          <a:custGeom>
            <a:avLst/>
            <a:gdLst/>
            <a:ahLst/>
            <a:cxnLst/>
            <a:rect l="l" t="t" r="r" b="b"/>
            <a:pathLst>
              <a:path w="2758440" h="899160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59" y="0"/>
                </a:lnTo>
                <a:lnTo>
                  <a:pt x="2608579" y="0"/>
                </a:lnTo>
                <a:lnTo>
                  <a:pt x="2655962" y="7636"/>
                </a:lnTo>
                <a:lnTo>
                  <a:pt x="2697102" y="28903"/>
                </a:lnTo>
                <a:lnTo>
                  <a:pt x="2729536" y="61337"/>
                </a:lnTo>
                <a:lnTo>
                  <a:pt x="2750803" y="102477"/>
                </a:lnTo>
                <a:lnTo>
                  <a:pt x="2758439" y="149860"/>
                </a:lnTo>
                <a:lnTo>
                  <a:pt x="2758439" y="749300"/>
                </a:lnTo>
                <a:lnTo>
                  <a:pt x="2750803" y="796682"/>
                </a:lnTo>
                <a:lnTo>
                  <a:pt x="2729536" y="837822"/>
                </a:lnTo>
                <a:lnTo>
                  <a:pt x="2697102" y="870256"/>
                </a:lnTo>
                <a:lnTo>
                  <a:pt x="2655962" y="891523"/>
                </a:lnTo>
                <a:lnTo>
                  <a:pt x="2608579" y="899160"/>
                </a:lnTo>
                <a:lnTo>
                  <a:pt x="149859" y="899160"/>
                </a:lnTo>
                <a:lnTo>
                  <a:pt x="102477" y="891523"/>
                </a:lnTo>
                <a:lnTo>
                  <a:pt x="61337" y="870256"/>
                </a:lnTo>
                <a:lnTo>
                  <a:pt x="28903" y="837822"/>
                </a:lnTo>
                <a:lnTo>
                  <a:pt x="7636" y="796682"/>
                </a:lnTo>
                <a:lnTo>
                  <a:pt x="0" y="749300"/>
                </a:lnTo>
                <a:lnTo>
                  <a:pt x="0" y="14986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36326" y="2211070"/>
            <a:ext cx="567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66988" y="3343655"/>
            <a:ext cx="2758440" cy="899160"/>
          </a:xfrm>
          <a:custGeom>
            <a:avLst/>
            <a:gdLst/>
            <a:ahLst/>
            <a:cxnLst/>
            <a:rect l="l" t="t" r="r" b="b"/>
            <a:pathLst>
              <a:path w="2758440" h="899160">
                <a:moveTo>
                  <a:pt x="2608579" y="0"/>
                </a:moveTo>
                <a:lnTo>
                  <a:pt x="149859" y="0"/>
                </a:lnTo>
                <a:lnTo>
                  <a:pt x="102477" y="7636"/>
                </a:lnTo>
                <a:lnTo>
                  <a:pt x="61337" y="28903"/>
                </a:lnTo>
                <a:lnTo>
                  <a:pt x="28903" y="61337"/>
                </a:lnTo>
                <a:lnTo>
                  <a:pt x="7636" y="102477"/>
                </a:lnTo>
                <a:lnTo>
                  <a:pt x="0" y="149860"/>
                </a:lnTo>
                <a:lnTo>
                  <a:pt x="0" y="749300"/>
                </a:lnTo>
                <a:lnTo>
                  <a:pt x="7636" y="796682"/>
                </a:lnTo>
                <a:lnTo>
                  <a:pt x="28903" y="837822"/>
                </a:lnTo>
                <a:lnTo>
                  <a:pt x="61337" y="870256"/>
                </a:lnTo>
                <a:lnTo>
                  <a:pt x="102477" y="891523"/>
                </a:lnTo>
                <a:lnTo>
                  <a:pt x="149859" y="899160"/>
                </a:lnTo>
                <a:lnTo>
                  <a:pt x="2608579" y="899160"/>
                </a:lnTo>
                <a:lnTo>
                  <a:pt x="2655962" y="891523"/>
                </a:lnTo>
                <a:lnTo>
                  <a:pt x="2697102" y="870256"/>
                </a:lnTo>
                <a:lnTo>
                  <a:pt x="2729536" y="837822"/>
                </a:lnTo>
                <a:lnTo>
                  <a:pt x="2750803" y="796682"/>
                </a:lnTo>
                <a:lnTo>
                  <a:pt x="2758439" y="749300"/>
                </a:lnTo>
                <a:lnTo>
                  <a:pt x="2758439" y="149860"/>
                </a:lnTo>
                <a:lnTo>
                  <a:pt x="2750803" y="102477"/>
                </a:lnTo>
                <a:lnTo>
                  <a:pt x="2729536" y="61337"/>
                </a:lnTo>
                <a:lnTo>
                  <a:pt x="2697102" y="28903"/>
                </a:lnTo>
                <a:lnTo>
                  <a:pt x="2655962" y="7636"/>
                </a:lnTo>
                <a:lnTo>
                  <a:pt x="260857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66988" y="3343655"/>
            <a:ext cx="2758440" cy="899160"/>
          </a:xfrm>
          <a:custGeom>
            <a:avLst/>
            <a:gdLst/>
            <a:ahLst/>
            <a:cxnLst/>
            <a:rect l="l" t="t" r="r" b="b"/>
            <a:pathLst>
              <a:path w="2758440" h="899160">
                <a:moveTo>
                  <a:pt x="0" y="149860"/>
                </a:moveTo>
                <a:lnTo>
                  <a:pt x="7636" y="102477"/>
                </a:lnTo>
                <a:lnTo>
                  <a:pt x="28903" y="61337"/>
                </a:lnTo>
                <a:lnTo>
                  <a:pt x="61337" y="28903"/>
                </a:lnTo>
                <a:lnTo>
                  <a:pt x="102477" y="7636"/>
                </a:lnTo>
                <a:lnTo>
                  <a:pt x="149859" y="0"/>
                </a:lnTo>
                <a:lnTo>
                  <a:pt x="2608579" y="0"/>
                </a:lnTo>
                <a:lnTo>
                  <a:pt x="2655962" y="7636"/>
                </a:lnTo>
                <a:lnTo>
                  <a:pt x="2697102" y="28903"/>
                </a:lnTo>
                <a:lnTo>
                  <a:pt x="2729536" y="61337"/>
                </a:lnTo>
                <a:lnTo>
                  <a:pt x="2750803" y="102477"/>
                </a:lnTo>
                <a:lnTo>
                  <a:pt x="2758439" y="149860"/>
                </a:lnTo>
                <a:lnTo>
                  <a:pt x="2758439" y="749300"/>
                </a:lnTo>
                <a:lnTo>
                  <a:pt x="2750803" y="796682"/>
                </a:lnTo>
                <a:lnTo>
                  <a:pt x="2729536" y="837822"/>
                </a:lnTo>
                <a:lnTo>
                  <a:pt x="2697102" y="870256"/>
                </a:lnTo>
                <a:lnTo>
                  <a:pt x="2655962" y="891523"/>
                </a:lnTo>
                <a:lnTo>
                  <a:pt x="2608579" y="899160"/>
                </a:lnTo>
                <a:lnTo>
                  <a:pt x="149859" y="899160"/>
                </a:lnTo>
                <a:lnTo>
                  <a:pt x="102477" y="891523"/>
                </a:lnTo>
                <a:lnTo>
                  <a:pt x="61337" y="870256"/>
                </a:lnTo>
                <a:lnTo>
                  <a:pt x="28903" y="837822"/>
                </a:lnTo>
                <a:lnTo>
                  <a:pt x="7636" y="796682"/>
                </a:lnTo>
                <a:lnTo>
                  <a:pt x="0" y="749300"/>
                </a:lnTo>
                <a:lnTo>
                  <a:pt x="0" y="14986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64828" y="3628720"/>
            <a:ext cx="2138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ORMONI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NEL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SANGUE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89164" y="1077467"/>
            <a:ext cx="3258312" cy="316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00" y="1353058"/>
            <a:ext cx="2836799" cy="271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7416" y="371094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242315" y="0"/>
                </a:moveTo>
                <a:lnTo>
                  <a:pt x="0" y="242316"/>
                </a:lnTo>
                <a:lnTo>
                  <a:pt x="242315" y="484632"/>
                </a:lnTo>
                <a:lnTo>
                  <a:pt x="242315" y="363474"/>
                </a:lnTo>
                <a:lnTo>
                  <a:pt x="978407" y="363474"/>
                </a:lnTo>
                <a:lnTo>
                  <a:pt x="978407" y="121158"/>
                </a:lnTo>
                <a:lnTo>
                  <a:pt x="242315" y="121158"/>
                </a:lnTo>
                <a:lnTo>
                  <a:pt x="242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57416" y="371094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242316"/>
                </a:moveTo>
                <a:lnTo>
                  <a:pt x="242315" y="0"/>
                </a:lnTo>
                <a:lnTo>
                  <a:pt x="242315" y="121158"/>
                </a:lnTo>
                <a:lnTo>
                  <a:pt x="978407" y="121158"/>
                </a:lnTo>
                <a:lnTo>
                  <a:pt x="978407" y="363474"/>
                </a:lnTo>
                <a:lnTo>
                  <a:pt x="242315" y="363474"/>
                </a:lnTo>
                <a:lnTo>
                  <a:pt x="242315" y="484632"/>
                </a:lnTo>
                <a:lnTo>
                  <a:pt x="0" y="242316"/>
                </a:lnTo>
                <a:close/>
              </a:path>
            </a:pathLst>
          </a:custGeom>
          <a:ln w="640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1028" y="2244851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242316" y="0"/>
                </a:moveTo>
                <a:lnTo>
                  <a:pt x="0" y="242315"/>
                </a:lnTo>
                <a:lnTo>
                  <a:pt x="242316" y="484632"/>
                </a:lnTo>
                <a:lnTo>
                  <a:pt x="242316" y="363474"/>
                </a:lnTo>
                <a:lnTo>
                  <a:pt x="978407" y="363474"/>
                </a:lnTo>
                <a:lnTo>
                  <a:pt x="978407" y="121158"/>
                </a:lnTo>
                <a:lnTo>
                  <a:pt x="242316" y="121158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1028" y="2244851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242315"/>
                </a:moveTo>
                <a:lnTo>
                  <a:pt x="242316" y="0"/>
                </a:lnTo>
                <a:lnTo>
                  <a:pt x="242316" y="121158"/>
                </a:lnTo>
                <a:lnTo>
                  <a:pt x="978407" y="121158"/>
                </a:lnTo>
                <a:lnTo>
                  <a:pt x="978407" y="363474"/>
                </a:lnTo>
                <a:lnTo>
                  <a:pt x="242316" y="363474"/>
                </a:lnTo>
                <a:lnTo>
                  <a:pt x="242316" y="484632"/>
                </a:lnTo>
                <a:lnTo>
                  <a:pt x="0" y="242315"/>
                </a:lnTo>
                <a:close/>
              </a:path>
            </a:pathLst>
          </a:custGeom>
          <a:ln w="640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7416" y="781812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40">
                <a:moveTo>
                  <a:pt x="242315" y="0"/>
                </a:moveTo>
                <a:lnTo>
                  <a:pt x="0" y="242315"/>
                </a:lnTo>
                <a:lnTo>
                  <a:pt x="242315" y="484632"/>
                </a:lnTo>
                <a:lnTo>
                  <a:pt x="242315" y="363474"/>
                </a:lnTo>
                <a:lnTo>
                  <a:pt x="978407" y="363474"/>
                </a:lnTo>
                <a:lnTo>
                  <a:pt x="978407" y="121158"/>
                </a:lnTo>
                <a:lnTo>
                  <a:pt x="242315" y="121158"/>
                </a:lnTo>
                <a:lnTo>
                  <a:pt x="2423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7416" y="781812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40">
                <a:moveTo>
                  <a:pt x="0" y="242315"/>
                </a:moveTo>
                <a:lnTo>
                  <a:pt x="242315" y="0"/>
                </a:lnTo>
                <a:lnTo>
                  <a:pt x="242315" y="121158"/>
                </a:lnTo>
                <a:lnTo>
                  <a:pt x="978407" y="121158"/>
                </a:lnTo>
                <a:lnTo>
                  <a:pt x="978407" y="363474"/>
                </a:lnTo>
                <a:lnTo>
                  <a:pt x="242315" y="363474"/>
                </a:lnTo>
                <a:lnTo>
                  <a:pt x="242315" y="484632"/>
                </a:lnTo>
                <a:lnTo>
                  <a:pt x="0" y="242315"/>
                </a:lnTo>
                <a:close/>
              </a:path>
            </a:pathLst>
          </a:custGeom>
          <a:ln w="640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90231" y="413004"/>
            <a:ext cx="30226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98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90231" y="1876044"/>
            <a:ext cx="30226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3947" y="3343655"/>
            <a:ext cx="30226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D324F2C-06EA-40D6-BB4A-5551B6527666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371600"/>
            <a:ext cx="7376495" cy="394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1000" y="5334000"/>
            <a:ext cx="116586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Ipotalamo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600" y="5334000"/>
            <a:ext cx="76962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Ipofisi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0" y="1524000"/>
            <a:ext cx="412051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L’ipotalamo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un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organo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neuro-endocrino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trova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alla base del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cervello,</a:t>
            </a:r>
            <a:r>
              <a:rPr sz="1800" b="1" spc="-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connesso  con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l’ipofisi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una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ghiandola endocrina  complessa,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grande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come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una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nocciola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(0.5gr),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alloggiata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una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cavità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ossea alla  base del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cranio, denominata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sella</a:t>
            </a:r>
            <a:r>
              <a:rPr sz="1800" b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turcica.</a:t>
            </a:r>
            <a:endParaRPr sz="1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endParaRPr lang="it-IT" sz="18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cellule nervose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</a:t>
            </a:r>
            <a:r>
              <a:rPr sz="1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costituiscono</a:t>
            </a:r>
            <a:endParaRPr sz="1800" dirty="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l’ipotalamo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connettono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con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le cellule</a:t>
            </a:r>
            <a:r>
              <a:rPr sz="1800" b="1" spc="-1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formano l’ipofisi, bersaglio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prodotti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rilasciati dalle cellule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ipotalamiche.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FFDABB5-C912-48BA-A4FD-D319F42774E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0"/>
            <a:ext cx="6248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8800" y="3352800"/>
            <a:ext cx="116586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Ipotalamo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4200" y="3352800"/>
            <a:ext cx="769620" cy="36893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Ipofisi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810000"/>
            <a:ext cx="11772900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5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Molte ghiandole endocrine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sono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sotto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controllo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dell’ipofisi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che, a sua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volta,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controllata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dall’ipotalamo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. Ipotalamo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ipofisi  sono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localizzate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una vicina </a:t>
            </a:r>
            <a:r>
              <a:rPr sz="1600" b="1" spc="-20" dirty="0">
                <a:solidFill>
                  <a:srgbClr val="006FC0"/>
                </a:solidFill>
                <a:latin typeface="Calibri"/>
                <a:cs typeface="Calibri"/>
              </a:rPr>
              <a:t>all’altra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alla base del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cervello. </a:t>
            </a:r>
            <a:endParaRPr lang="it-IT" sz="1600" b="1" spc="-5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 marR="146050" algn="just">
              <a:lnSpc>
                <a:spcPct val="100000"/>
              </a:lnSpc>
              <a:spcBef>
                <a:spcPts val="100"/>
              </a:spcBef>
            </a:pPr>
            <a:r>
              <a:rPr sz="16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L’ipotalamo</a:t>
            </a:r>
            <a:r>
              <a:rPr sz="16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controlla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molti meccanismi fisiologici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compresi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fame, 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sete,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reazioni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emozionali,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l’accrescimento,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temperatura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corporea oltre quella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riproduttiva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tante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altre. </a:t>
            </a:r>
            <a:endParaRPr lang="it-IT" sz="1600" b="1" spc="-5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700" marR="14605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 smtClean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partire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dal 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primo ciclo mestruale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per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tutta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durata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vita riproduttiva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donna, l’ipotalamo rilascia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gonadotropine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1600" b="1" spc="-1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006FC0"/>
                </a:solidFill>
                <a:latin typeface="Calibri"/>
                <a:cs typeface="Calibri"/>
              </a:rPr>
              <a:t>livello</a:t>
            </a:r>
            <a:r>
              <a:rPr lang="it-IT" sz="1600" b="1" spc="-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006FC0"/>
                </a:solidFill>
                <a:latin typeface="Calibri"/>
                <a:cs typeface="Calibri"/>
              </a:rPr>
              <a:t>dell’ipofisi</a:t>
            </a:r>
            <a:r>
              <a:rPr sz="1600" b="1" spc="-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stimolano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produzione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due degli ormoni implicati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nella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danza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ormonale: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FSH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Gli ormoni sono dei 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messaggeri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chimici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che,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prodotti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in una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certa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parte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corpo, agiscono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distanza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su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organi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bersaglio, raggiunti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attraverso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circolazione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sangue.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L’ipotalamo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agisce come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vero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proprio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computer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che, dopo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aver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analizzato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ambiente </a:t>
            </a:r>
            <a:r>
              <a:rPr sz="1600" b="1" spc="-10" dirty="0" err="1">
                <a:solidFill>
                  <a:srgbClr val="006FC0"/>
                </a:solidFill>
                <a:latin typeface="Calibri"/>
                <a:cs typeface="Calibri"/>
              </a:rPr>
              <a:t>esterno</a:t>
            </a:r>
            <a:r>
              <a:rPr sz="1600" b="1" spc="-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006FC0"/>
                </a:solidFill>
                <a:latin typeface="Calibri"/>
                <a:cs typeface="Calibri"/>
              </a:rPr>
              <a:t>ed</a:t>
            </a:r>
            <a:r>
              <a:rPr lang="it-IT" sz="1600" b="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 err="1" smtClean="0">
                <a:solidFill>
                  <a:srgbClr val="006FC0"/>
                </a:solidFill>
                <a:latin typeface="Calibri"/>
                <a:cs typeface="Calibri"/>
              </a:rPr>
              <a:t>interno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regola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diversi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organi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funzioni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600" b="1" spc="-5" dirty="0" err="1">
                <a:solidFill>
                  <a:srgbClr val="006FC0"/>
                </a:solidFill>
                <a:latin typeface="Calibri"/>
                <a:cs typeface="Calibri"/>
              </a:rPr>
              <a:t>corpo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rgbClr val="006FC0"/>
                </a:solidFill>
                <a:latin typeface="Calibri"/>
                <a:cs typeface="Calibri"/>
              </a:rPr>
              <a:t>per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mantenimento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dell’omeostasi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garantire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comportamenti </a:t>
            </a:r>
            <a:r>
              <a:rPr sz="1600" b="1" spc="-10" dirty="0" err="1">
                <a:solidFill>
                  <a:srgbClr val="006FC0"/>
                </a:solidFill>
                <a:latin typeface="Calibri"/>
                <a:cs typeface="Calibri"/>
              </a:rPr>
              <a:t>finalizzati</a:t>
            </a:r>
            <a:r>
              <a:rPr sz="1600" b="1" spc="-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006FC0"/>
                </a:solidFill>
                <a:latin typeface="Calibri"/>
                <a:cs typeface="Calibri"/>
              </a:rPr>
              <a:t>alla</a:t>
            </a:r>
            <a:r>
              <a:rPr lang="it-IT" sz="1600" b="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5" dirty="0" err="1" smtClean="0">
                <a:solidFill>
                  <a:srgbClr val="006FC0"/>
                </a:solidFill>
                <a:latin typeface="Calibri"/>
                <a:cs typeface="Calibri"/>
              </a:rPr>
              <a:t>sopravvivenza</a:t>
            </a:r>
            <a:r>
              <a:rPr sz="1600" b="1" spc="-1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dell’individuo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e della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specie, come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può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essere </a:t>
            </a:r>
            <a:r>
              <a:rPr sz="16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600" b="1" spc="-5" dirty="0" err="1">
                <a:solidFill>
                  <a:srgbClr val="006FC0"/>
                </a:solidFill>
                <a:latin typeface="Calibri"/>
                <a:cs typeface="Calibri"/>
              </a:rPr>
              <a:t>funzione</a:t>
            </a:r>
            <a:r>
              <a:rPr sz="1600" b="1" spc="-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it-IT" sz="1600" b="1" spc="-18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10" dirty="0" err="1" smtClean="0">
                <a:solidFill>
                  <a:srgbClr val="006FC0"/>
                </a:solidFill>
                <a:latin typeface="Calibri"/>
                <a:cs typeface="Calibri"/>
              </a:rPr>
              <a:t>riproduttiva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FFDABB5-C912-48BA-A4FD-D319F42774E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55" y="157957"/>
            <a:ext cx="7680071" cy="6686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1980" y="360934"/>
            <a:ext cx="46577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Molto </a:t>
            </a:r>
            <a:r>
              <a:rPr spc="-10" dirty="0"/>
              <a:t>importante </a:t>
            </a:r>
            <a:r>
              <a:rPr dirty="0"/>
              <a:t>è la </a:t>
            </a:r>
            <a:r>
              <a:rPr spc="-5" dirty="0"/>
              <a:t>capacità degli </a:t>
            </a:r>
            <a:r>
              <a:rPr dirty="0"/>
              <a:t>assi dello  </a:t>
            </a:r>
            <a:r>
              <a:rPr spc="-10" dirty="0">
                <a:solidFill>
                  <a:srgbClr val="FF0000"/>
                </a:solidFill>
              </a:rPr>
              <a:t>stress </a:t>
            </a:r>
            <a:r>
              <a:rPr dirty="0"/>
              <a:t>(asse </a:t>
            </a:r>
            <a:r>
              <a:rPr spc="-5" dirty="0"/>
              <a:t>ipotalamo-ipofisi-surreni) </a:t>
            </a:r>
            <a:r>
              <a:rPr dirty="0"/>
              <a:t>e </a:t>
            </a:r>
            <a:r>
              <a:rPr spc="-5" dirty="0">
                <a:solidFill>
                  <a:srgbClr val="FF0000"/>
                </a:solidFill>
              </a:rPr>
              <a:t>tiroideo  </a:t>
            </a:r>
            <a:r>
              <a:rPr dirty="0"/>
              <a:t>(asse </a:t>
            </a:r>
            <a:r>
              <a:rPr spc="-5" dirty="0"/>
              <a:t>ipotalamo-ipofisi-tiroide) </a:t>
            </a:r>
            <a:r>
              <a:rPr dirty="0"/>
              <a:t>di </a:t>
            </a:r>
            <a:r>
              <a:rPr spc="-5" dirty="0"/>
              <a:t>condizionare</a:t>
            </a:r>
            <a:r>
              <a:rPr spc="-140" dirty="0"/>
              <a:t> </a:t>
            </a:r>
            <a:r>
              <a:rPr dirty="0"/>
              <a:t>la  </a:t>
            </a:r>
            <a:r>
              <a:rPr spc="-25" dirty="0">
                <a:solidFill>
                  <a:srgbClr val="FF0000"/>
                </a:solidFill>
              </a:rPr>
              <a:t>sfera </a:t>
            </a:r>
            <a:r>
              <a:rPr spc="-5" dirty="0">
                <a:solidFill>
                  <a:srgbClr val="FF0000"/>
                </a:solidFill>
              </a:rPr>
              <a:t>sessuale </a:t>
            </a:r>
            <a:r>
              <a:rPr spc="-10" dirty="0">
                <a:solidFill>
                  <a:srgbClr val="FF0000"/>
                </a:solidFill>
              </a:rPr>
              <a:t>femminile </a:t>
            </a:r>
            <a:r>
              <a:rPr spc="-5" dirty="0"/>
              <a:t>(asse ipotalamo-ipofisi-  ovaia).</a:t>
            </a:r>
          </a:p>
        </p:txBody>
      </p:sp>
      <p:sp>
        <p:nvSpPr>
          <p:cNvPr id="4" name="object 4"/>
          <p:cNvSpPr/>
          <p:nvPr/>
        </p:nvSpPr>
        <p:spPr>
          <a:xfrm>
            <a:off x="9025128" y="2532888"/>
            <a:ext cx="1603248" cy="1077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48216" y="3851147"/>
            <a:ext cx="1005840" cy="1690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1583" y="6096000"/>
            <a:ext cx="1042669" cy="37084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Cortisolo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43871" y="5957315"/>
            <a:ext cx="414655" cy="647700"/>
          </a:xfrm>
          <a:custGeom>
            <a:avLst/>
            <a:gdLst/>
            <a:ahLst/>
            <a:cxnLst/>
            <a:rect l="l" t="t" r="r" b="b"/>
            <a:pathLst>
              <a:path w="414654" h="647700">
                <a:moveTo>
                  <a:pt x="0" y="647700"/>
                </a:moveTo>
                <a:lnTo>
                  <a:pt x="414527" y="647700"/>
                </a:lnTo>
                <a:lnTo>
                  <a:pt x="414527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43871" y="5977229"/>
            <a:ext cx="414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T3</a:t>
            </a:r>
            <a:endParaRPr sz="18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T4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3388" y="5957315"/>
            <a:ext cx="1455420" cy="6477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2384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54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Estrogeni</a:t>
            </a:r>
            <a:endParaRPr sz="1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52204" y="2374392"/>
            <a:ext cx="1171955" cy="376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05188" y="3672840"/>
            <a:ext cx="777240" cy="37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36151" y="2333498"/>
            <a:ext cx="1002030" cy="28543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59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Ipotalamo</a:t>
            </a:r>
            <a:endParaRPr sz="1800">
              <a:latin typeface="Calibri"/>
              <a:cs typeface="Calibri"/>
            </a:endParaRPr>
          </a:p>
          <a:p>
            <a:pPr marL="177800" marR="274320" algn="just">
              <a:lnSpc>
                <a:spcPct val="100000"/>
              </a:lnSpc>
              <a:spcBef>
                <a:spcPts val="49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ThRH  CRH</a:t>
            </a:r>
            <a:endParaRPr sz="1800">
              <a:latin typeface="Calibri"/>
              <a:cs typeface="Calibri"/>
            </a:endParaRPr>
          </a:p>
          <a:p>
            <a:pPr marL="264795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Ipofisi</a:t>
            </a:r>
            <a:endParaRPr sz="1800">
              <a:latin typeface="Calibri"/>
              <a:cs typeface="Calibri"/>
            </a:endParaRPr>
          </a:p>
          <a:p>
            <a:pPr marL="284480" marR="197485">
              <a:lnSpc>
                <a:spcPct val="100000"/>
              </a:lnSpc>
              <a:spcBef>
                <a:spcPts val="74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FSH  LH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TSH  </a:t>
            </a:r>
            <a:r>
              <a:rPr sz="1800" b="1" i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60535" y="3920109"/>
            <a:ext cx="347980" cy="655955"/>
          </a:xfrm>
          <a:custGeom>
            <a:avLst/>
            <a:gdLst/>
            <a:ahLst/>
            <a:cxnLst/>
            <a:rect l="l" t="t" r="r" b="b"/>
            <a:pathLst>
              <a:path w="347979" h="655954">
                <a:moveTo>
                  <a:pt x="0" y="0"/>
                </a:moveTo>
                <a:lnTo>
                  <a:pt x="0" y="86868"/>
                </a:lnTo>
                <a:lnTo>
                  <a:pt x="1874" y="143378"/>
                </a:lnTo>
                <a:lnTo>
                  <a:pt x="7389" y="198442"/>
                </a:lnTo>
                <a:lnTo>
                  <a:pt x="16375" y="251724"/>
                </a:lnTo>
                <a:lnTo>
                  <a:pt x="28668" y="302888"/>
                </a:lnTo>
                <a:lnTo>
                  <a:pt x="44100" y="351597"/>
                </a:lnTo>
                <a:lnTo>
                  <a:pt x="62505" y="397515"/>
                </a:lnTo>
                <a:lnTo>
                  <a:pt x="83717" y="440305"/>
                </a:lnTo>
                <a:lnTo>
                  <a:pt x="107569" y="479630"/>
                </a:lnTo>
                <a:lnTo>
                  <a:pt x="133894" y="515155"/>
                </a:lnTo>
                <a:lnTo>
                  <a:pt x="162527" y="546543"/>
                </a:lnTo>
                <a:lnTo>
                  <a:pt x="193301" y="573458"/>
                </a:lnTo>
                <a:lnTo>
                  <a:pt x="226048" y="595562"/>
                </a:lnTo>
                <a:lnTo>
                  <a:pt x="260604" y="612521"/>
                </a:lnTo>
                <a:lnTo>
                  <a:pt x="260604" y="655955"/>
                </a:lnTo>
                <a:lnTo>
                  <a:pt x="347472" y="586359"/>
                </a:lnTo>
                <a:lnTo>
                  <a:pt x="296834" y="525653"/>
                </a:lnTo>
                <a:lnTo>
                  <a:pt x="260604" y="525653"/>
                </a:lnTo>
                <a:lnTo>
                  <a:pt x="226048" y="508694"/>
                </a:lnTo>
                <a:lnTo>
                  <a:pt x="193301" y="486590"/>
                </a:lnTo>
                <a:lnTo>
                  <a:pt x="162527" y="459675"/>
                </a:lnTo>
                <a:lnTo>
                  <a:pt x="133894" y="428287"/>
                </a:lnTo>
                <a:lnTo>
                  <a:pt x="107569" y="392762"/>
                </a:lnTo>
                <a:lnTo>
                  <a:pt x="83717" y="353437"/>
                </a:lnTo>
                <a:lnTo>
                  <a:pt x="62505" y="310647"/>
                </a:lnTo>
                <a:lnTo>
                  <a:pt x="44100" y="264729"/>
                </a:lnTo>
                <a:lnTo>
                  <a:pt x="28668" y="216020"/>
                </a:lnTo>
                <a:lnTo>
                  <a:pt x="16375" y="164856"/>
                </a:lnTo>
                <a:lnTo>
                  <a:pt x="7389" y="111574"/>
                </a:lnTo>
                <a:lnTo>
                  <a:pt x="1874" y="56510"/>
                </a:lnTo>
                <a:lnTo>
                  <a:pt x="0" y="0"/>
                </a:lnTo>
                <a:close/>
              </a:path>
              <a:path w="347979" h="655954">
                <a:moveTo>
                  <a:pt x="260604" y="482219"/>
                </a:moveTo>
                <a:lnTo>
                  <a:pt x="260604" y="525653"/>
                </a:lnTo>
                <a:lnTo>
                  <a:pt x="296834" y="525653"/>
                </a:lnTo>
                <a:lnTo>
                  <a:pt x="260604" y="48221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60622" y="3377184"/>
            <a:ext cx="347980" cy="586740"/>
          </a:xfrm>
          <a:custGeom>
            <a:avLst/>
            <a:gdLst/>
            <a:ahLst/>
            <a:cxnLst/>
            <a:rect l="l" t="t" r="r" b="b"/>
            <a:pathLst>
              <a:path w="347979" h="586739">
                <a:moveTo>
                  <a:pt x="347385" y="0"/>
                </a:moveTo>
                <a:lnTo>
                  <a:pt x="284307" y="9015"/>
                </a:lnTo>
                <a:lnTo>
                  <a:pt x="217838" y="39031"/>
                </a:lnTo>
                <a:lnTo>
                  <a:pt x="157851" y="87808"/>
                </a:lnTo>
                <a:lnTo>
                  <a:pt x="130689" y="118497"/>
                </a:lnTo>
                <a:lnTo>
                  <a:pt x="105628" y="152995"/>
                </a:lnTo>
                <a:lnTo>
                  <a:pt x="82828" y="191008"/>
                </a:lnTo>
                <a:lnTo>
                  <a:pt x="62450" y="232240"/>
                </a:lnTo>
                <a:lnTo>
                  <a:pt x="44653" y="276400"/>
                </a:lnTo>
                <a:lnTo>
                  <a:pt x="29598" y="323193"/>
                </a:lnTo>
                <a:lnTo>
                  <a:pt x="17445" y="372324"/>
                </a:lnTo>
                <a:lnTo>
                  <a:pt x="8354" y="423500"/>
                </a:lnTo>
                <a:lnTo>
                  <a:pt x="2486" y="476427"/>
                </a:lnTo>
                <a:lnTo>
                  <a:pt x="0" y="530811"/>
                </a:lnTo>
                <a:lnTo>
                  <a:pt x="1056" y="586358"/>
                </a:lnTo>
                <a:lnTo>
                  <a:pt x="6206" y="526961"/>
                </a:lnTo>
                <a:lnTo>
                  <a:pt x="15295" y="469876"/>
                </a:lnTo>
                <a:lnTo>
                  <a:pt x="28093" y="415438"/>
                </a:lnTo>
                <a:lnTo>
                  <a:pt x="44368" y="363981"/>
                </a:lnTo>
                <a:lnTo>
                  <a:pt x="63888" y="315839"/>
                </a:lnTo>
                <a:lnTo>
                  <a:pt x="86421" y="271347"/>
                </a:lnTo>
                <a:lnTo>
                  <a:pt x="111737" y="230838"/>
                </a:lnTo>
                <a:lnTo>
                  <a:pt x="139602" y="194646"/>
                </a:lnTo>
                <a:lnTo>
                  <a:pt x="169787" y="163106"/>
                </a:lnTo>
                <a:lnTo>
                  <a:pt x="202059" y="136551"/>
                </a:lnTo>
                <a:lnTo>
                  <a:pt x="236186" y="115315"/>
                </a:lnTo>
                <a:lnTo>
                  <a:pt x="271937" y="99734"/>
                </a:lnTo>
                <a:lnTo>
                  <a:pt x="309081" y="90140"/>
                </a:lnTo>
                <a:lnTo>
                  <a:pt x="347385" y="86867"/>
                </a:lnTo>
                <a:lnTo>
                  <a:pt x="347385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60535" y="3377184"/>
            <a:ext cx="347980" cy="1198880"/>
          </a:xfrm>
          <a:custGeom>
            <a:avLst/>
            <a:gdLst/>
            <a:ahLst/>
            <a:cxnLst/>
            <a:rect l="l" t="t" r="r" b="b"/>
            <a:pathLst>
              <a:path w="347979" h="1198879">
                <a:moveTo>
                  <a:pt x="0" y="542924"/>
                </a:moveTo>
                <a:lnTo>
                  <a:pt x="1874" y="599435"/>
                </a:lnTo>
                <a:lnTo>
                  <a:pt x="7389" y="654499"/>
                </a:lnTo>
                <a:lnTo>
                  <a:pt x="16375" y="707781"/>
                </a:lnTo>
                <a:lnTo>
                  <a:pt x="28668" y="758945"/>
                </a:lnTo>
                <a:lnTo>
                  <a:pt x="44100" y="807654"/>
                </a:lnTo>
                <a:lnTo>
                  <a:pt x="62505" y="853572"/>
                </a:lnTo>
                <a:lnTo>
                  <a:pt x="83717" y="896362"/>
                </a:lnTo>
                <a:lnTo>
                  <a:pt x="107569" y="935687"/>
                </a:lnTo>
                <a:lnTo>
                  <a:pt x="133894" y="971212"/>
                </a:lnTo>
                <a:lnTo>
                  <a:pt x="162527" y="1002600"/>
                </a:lnTo>
                <a:lnTo>
                  <a:pt x="193301" y="1029515"/>
                </a:lnTo>
                <a:lnTo>
                  <a:pt x="226048" y="1051619"/>
                </a:lnTo>
                <a:lnTo>
                  <a:pt x="260604" y="1068577"/>
                </a:lnTo>
                <a:lnTo>
                  <a:pt x="260604" y="1025143"/>
                </a:lnTo>
                <a:lnTo>
                  <a:pt x="347472" y="1129283"/>
                </a:lnTo>
                <a:lnTo>
                  <a:pt x="260604" y="1198879"/>
                </a:lnTo>
                <a:lnTo>
                  <a:pt x="260604" y="1155445"/>
                </a:lnTo>
                <a:lnTo>
                  <a:pt x="226048" y="1138487"/>
                </a:lnTo>
                <a:lnTo>
                  <a:pt x="193301" y="1116383"/>
                </a:lnTo>
                <a:lnTo>
                  <a:pt x="162527" y="1089468"/>
                </a:lnTo>
                <a:lnTo>
                  <a:pt x="133894" y="1058080"/>
                </a:lnTo>
                <a:lnTo>
                  <a:pt x="107569" y="1022555"/>
                </a:lnTo>
                <a:lnTo>
                  <a:pt x="83717" y="983230"/>
                </a:lnTo>
                <a:lnTo>
                  <a:pt x="62505" y="940440"/>
                </a:lnTo>
                <a:lnTo>
                  <a:pt x="44100" y="894522"/>
                </a:lnTo>
                <a:lnTo>
                  <a:pt x="28668" y="845813"/>
                </a:lnTo>
                <a:lnTo>
                  <a:pt x="16375" y="794649"/>
                </a:lnTo>
                <a:lnTo>
                  <a:pt x="7389" y="741367"/>
                </a:lnTo>
                <a:lnTo>
                  <a:pt x="1874" y="686303"/>
                </a:lnTo>
                <a:lnTo>
                  <a:pt x="0" y="629792"/>
                </a:lnTo>
                <a:lnTo>
                  <a:pt x="0" y="542924"/>
                </a:lnTo>
                <a:lnTo>
                  <a:pt x="2038" y="483767"/>
                </a:lnTo>
                <a:lnTo>
                  <a:pt x="8014" y="426455"/>
                </a:lnTo>
                <a:lnTo>
                  <a:pt x="17714" y="371319"/>
                </a:lnTo>
                <a:lnTo>
                  <a:pt x="30927" y="318691"/>
                </a:lnTo>
                <a:lnTo>
                  <a:pt x="47441" y="268901"/>
                </a:lnTo>
                <a:lnTo>
                  <a:pt x="67043" y="222281"/>
                </a:lnTo>
                <a:lnTo>
                  <a:pt x="89522" y="179162"/>
                </a:lnTo>
                <a:lnTo>
                  <a:pt x="114666" y="139876"/>
                </a:lnTo>
                <a:lnTo>
                  <a:pt x="142262" y="104753"/>
                </a:lnTo>
                <a:lnTo>
                  <a:pt x="172099" y="74125"/>
                </a:lnTo>
                <a:lnTo>
                  <a:pt x="203964" y="48323"/>
                </a:lnTo>
                <a:lnTo>
                  <a:pt x="237646" y="27678"/>
                </a:lnTo>
                <a:lnTo>
                  <a:pt x="272933" y="12522"/>
                </a:lnTo>
                <a:lnTo>
                  <a:pt x="347472" y="0"/>
                </a:lnTo>
                <a:lnTo>
                  <a:pt x="347472" y="86867"/>
                </a:lnTo>
                <a:lnTo>
                  <a:pt x="309167" y="90140"/>
                </a:lnTo>
                <a:lnTo>
                  <a:pt x="272024" y="99734"/>
                </a:lnTo>
                <a:lnTo>
                  <a:pt x="236272" y="115315"/>
                </a:lnTo>
                <a:lnTo>
                  <a:pt x="202145" y="136551"/>
                </a:lnTo>
                <a:lnTo>
                  <a:pt x="169873" y="163106"/>
                </a:lnTo>
                <a:lnTo>
                  <a:pt x="139689" y="194646"/>
                </a:lnTo>
                <a:lnTo>
                  <a:pt x="111823" y="230838"/>
                </a:lnTo>
                <a:lnTo>
                  <a:pt x="86508" y="271347"/>
                </a:lnTo>
                <a:lnTo>
                  <a:pt x="63974" y="315839"/>
                </a:lnTo>
                <a:lnTo>
                  <a:pt x="44454" y="363981"/>
                </a:lnTo>
                <a:lnTo>
                  <a:pt x="28180" y="415438"/>
                </a:lnTo>
                <a:lnTo>
                  <a:pt x="15382" y="469876"/>
                </a:lnTo>
                <a:lnTo>
                  <a:pt x="6292" y="526961"/>
                </a:lnTo>
                <a:lnTo>
                  <a:pt x="1143" y="586358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40923" y="3930650"/>
            <a:ext cx="291465" cy="645160"/>
          </a:xfrm>
          <a:custGeom>
            <a:avLst/>
            <a:gdLst/>
            <a:ahLst/>
            <a:cxnLst/>
            <a:rect l="l" t="t" r="r" b="b"/>
            <a:pathLst>
              <a:path w="291465" h="645160">
                <a:moveTo>
                  <a:pt x="72771" y="499618"/>
                </a:moveTo>
                <a:lnTo>
                  <a:pt x="0" y="589914"/>
                </a:lnTo>
                <a:lnTo>
                  <a:pt x="72771" y="645160"/>
                </a:lnTo>
                <a:lnTo>
                  <a:pt x="72771" y="608711"/>
                </a:lnTo>
                <a:lnTo>
                  <a:pt x="104065" y="589728"/>
                </a:lnTo>
                <a:lnTo>
                  <a:pt x="133568" y="564628"/>
                </a:lnTo>
                <a:lnTo>
                  <a:pt x="159230" y="535939"/>
                </a:lnTo>
                <a:lnTo>
                  <a:pt x="72771" y="535939"/>
                </a:lnTo>
                <a:lnTo>
                  <a:pt x="72771" y="499618"/>
                </a:lnTo>
                <a:close/>
              </a:path>
              <a:path w="291465" h="645160">
                <a:moveTo>
                  <a:pt x="291083" y="0"/>
                </a:moveTo>
                <a:lnTo>
                  <a:pt x="289242" y="62377"/>
                </a:lnTo>
                <a:lnTo>
                  <a:pt x="283837" y="122981"/>
                </a:lnTo>
                <a:lnTo>
                  <a:pt x="275046" y="181377"/>
                </a:lnTo>
                <a:lnTo>
                  <a:pt x="263045" y="237132"/>
                </a:lnTo>
                <a:lnTo>
                  <a:pt x="248012" y="289810"/>
                </a:lnTo>
                <a:lnTo>
                  <a:pt x="230123" y="338978"/>
                </a:lnTo>
                <a:lnTo>
                  <a:pt x="209558" y="384201"/>
                </a:lnTo>
                <a:lnTo>
                  <a:pt x="186492" y="425045"/>
                </a:lnTo>
                <a:lnTo>
                  <a:pt x="161103" y="461075"/>
                </a:lnTo>
                <a:lnTo>
                  <a:pt x="133568" y="491857"/>
                </a:lnTo>
                <a:lnTo>
                  <a:pt x="104065" y="516957"/>
                </a:lnTo>
                <a:lnTo>
                  <a:pt x="72771" y="535939"/>
                </a:lnTo>
                <a:lnTo>
                  <a:pt x="159230" y="535939"/>
                </a:lnTo>
                <a:lnTo>
                  <a:pt x="186492" y="497816"/>
                </a:lnTo>
                <a:lnTo>
                  <a:pt x="209558" y="456972"/>
                </a:lnTo>
                <a:lnTo>
                  <a:pt x="230124" y="411749"/>
                </a:lnTo>
                <a:lnTo>
                  <a:pt x="248012" y="362581"/>
                </a:lnTo>
                <a:lnTo>
                  <a:pt x="263045" y="309903"/>
                </a:lnTo>
                <a:lnTo>
                  <a:pt x="275046" y="254148"/>
                </a:lnTo>
                <a:lnTo>
                  <a:pt x="283837" y="195752"/>
                </a:lnTo>
                <a:lnTo>
                  <a:pt x="289242" y="135148"/>
                </a:lnTo>
                <a:lnTo>
                  <a:pt x="291083" y="72770"/>
                </a:lnTo>
                <a:lnTo>
                  <a:pt x="2910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40923" y="3377184"/>
            <a:ext cx="290830" cy="589915"/>
          </a:xfrm>
          <a:custGeom>
            <a:avLst/>
            <a:gdLst/>
            <a:ahLst/>
            <a:cxnLst/>
            <a:rect l="l" t="t" r="r" b="b"/>
            <a:pathLst>
              <a:path w="290829" h="589914">
                <a:moveTo>
                  <a:pt x="6350" y="0"/>
                </a:moveTo>
                <a:lnTo>
                  <a:pt x="0" y="0"/>
                </a:lnTo>
                <a:lnTo>
                  <a:pt x="0" y="72770"/>
                </a:lnTo>
                <a:lnTo>
                  <a:pt x="32414" y="76174"/>
                </a:lnTo>
                <a:lnTo>
                  <a:pt x="63828" y="86148"/>
                </a:lnTo>
                <a:lnTo>
                  <a:pt x="122862" y="124398"/>
                </a:lnTo>
                <a:lnTo>
                  <a:pt x="150084" y="151968"/>
                </a:lnTo>
                <a:lnTo>
                  <a:pt x="175512" y="184698"/>
                </a:lnTo>
                <a:lnTo>
                  <a:pt x="198945" y="222234"/>
                </a:lnTo>
                <a:lnTo>
                  <a:pt x="220186" y="264223"/>
                </a:lnTo>
                <a:lnTo>
                  <a:pt x="239035" y="310312"/>
                </a:lnTo>
                <a:lnTo>
                  <a:pt x="255294" y="360150"/>
                </a:lnTo>
                <a:lnTo>
                  <a:pt x="268782" y="413480"/>
                </a:lnTo>
                <a:lnTo>
                  <a:pt x="279245" y="469655"/>
                </a:lnTo>
                <a:lnTo>
                  <a:pt x="286539" y="528617"/>
                </a:lnTo>
                <a:lnTo>
                  <a:pt x="290449" y="589914"/>
                </a:lnTo>
                <a:lnTo>
                  <a:pt x="290825" y="529517"/>
                </a:lnTo>
                <a:lnTo>
                  <a:pt x="287848" y="470586"/>
                </a:lnTo>
                <a:lnTo>
                  <a:pt x="281666" y="413381"/>
                </a:lnTo>
                <a:lnTo>
                  <a:pt x="272494" y="358558"/>
                </a:lnTo>
                <a:lnTo>
                  <a:pt x="260448" y="306178"/>
                </a:lnTo>
                <a:lnTo>
                  <a:pt x="245710" y="256699"/>
                </a:lnTo>
                <a:lnTo>
                  <a:pt x="228445" y="210480"/>
                </a:lnTo>
                <a:lnTo>
                  <a:pt x="208817" y="167880"/>
                </a:lnTo>
                <a:lnTo>
                  <a:pt x="186993" y="129258"/>
                </a:lnTo>
                <a:lnTo>
                  <a:pt x="163138" y="94972"/>
                </a:lnTo>
                <a:lnTo>
                  <a:pt x="137417" y="65381"/>
                </a:lnTo>
                <a:lnTo>
                  <a:pt x="81037" y="21719"/>
                </a:lnTo>
                <a:lnTo>
                  <a:pt x="19176" y="1142"/>
                </a:lnTo>
                <a:lnTo>
                  <a:pt x="12826" y="380"/>
                </a:lnTo>
                <a:lnTo>
                  <a:pt x="6350" y="0"/>
                </a:lnTo>
                <a:close/>
              </a:path>
            </a:pathLst>
          </a:custGeom>
          <a:solidFill>
            <a:srgbClr val="487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40923" y="3377184"/>
            <a:ext cx="291465" cy="1198880"/>
          </a:xfrm>
          <a:custGeom>
            <a:avLst/>
            <a:gdLst/>
            <a:ahLst/>
            <a:cxnLst/>
            <a:rect l="l" t="t" r="r" b="b"/>
            <a:pathLst>
              <a:path w="291465" h="1198879">
                <a:moveTo>
                  <a:pt x="291083" y="553465"/>
                </a:moveTo>
                <a:lnTo>
                  <a:pt x="289242" y="615843"/>
                </a:lnTo>
                <a:lnTo>
                  <a:pt x="283837" y="676447"/>
                </a:lnTo>
                <a:lnTo>
                  <a:pt x="275046" y="734843"/>
                </a:lnTo>
                <a:lnTo>
                  <a:pt x="263045" y="790598"/>
                </a:lnTo>
                <a:lnTo>
                  <a:pt x="248012" y="843276"/>
                </a:lnTo>
                <a:lnTo>
                  <a:pt x="230123" y="892444"/>
                </a:lnTo>
                <a:lnTo>
                  <a:pt x="209558" y="937667"/>
                </a:lnTo>
                <a:lnTo>
                  <a:pt x="186492" y="978511"/>
                </a:lnTo>
                <a:lnTo>
                  <a:pt x="161103" y="1014541"/>
                </a:lnTo>
                <a:lnTo>
                  <a:pt x="133568" y="1045323"/>
                </a:lnTo>
                <a:lnTo>
                  <a:pt x="104065" y="1070423"/>
                </a:lnTo>
                <a:lnTo>
                  <a:pt x="72771" y="1089405"/>
                </a:lnTo>
                <a:lnTo>
                  <a:pt x="72771" y="1053083"/>
                </a:lnTo>
                <a:lnTo>
                  <a:pt x="0" y="1143380"/>
                </a:lnTo>
                <a:lnTo>
                  <a:pt x="72771" y="1198626"/>
                </a:lnTo>
                <a:lnTo>
                  <a:pt x="72771" y="1162177"/>
                </a:lnTo>
                <a:lnTo>
                  <a:pt x="104065" y="1143194"/>
                </a:lnTo>
                <a:lnTo>
                  <a:pt x="133568" y="1118094"/>
                </a:lnTo>
                <a:lnTo>
                  <a:pt x="161103" y="1087312"/>
                </a:lnTo>
                <a:lnTo>
                  <a:pt x="186492" y="1051282"/>
                </a:lnTo>
                <a:lnTo>
                  <a:pt x="209558" y="1010438"/>
                </a:lnTo>
                <a:lnTo>
                  <a:pt x="230124" y="965215"/>
                </a:lnTo>
                <a:lnTo>
                  <a:pt x="248012" y="916047"/>
                </a:lnTo>
                <a:lnTo>
                  <a:pt x="263045" y="863369"/>
                </a:lnTo>
                <a:lnTo>
                  <a:pt x="275046" y="807614"/>
                </a:lnTo>
                <a:lnTo>
                  <a:pt x="283837" y="749218"/>
                </a:lnTo>
                <a:lnTo>
                  <a:pt x="289242" y="688614"/>
                </a:lnTo>
                <a:lnTo>
                  <a:pt x="291083" y="626236"/>
                </a:lnTo>
                <a:lnTo>
                  <a:pt x="291083" y="553465"/>
                </a:lnTo>
                <a:lnTo>
                  <a:pt x="289376" y="493156"/>
                </a:lnTo>
                <a:lnTo>
                  <a:pt x="284371" y="434729"/>
                </a:lnTo>
                <a:lnTo>
                  <a:pt x="276246" y="378520"/>
                </a:lnTo>
                <a:lnTo>
                  <a:pt x="265179" y="324869"/>
                </a:lnTo>
                <a:lnTo>
                  <a:pt x="251347" y="274113"/>
                </a:lnTo>
                <a:lnTo>
                  <a:pt x="234927" y="226588"/>
                </a:lnTo>
                <a:lnTo>
                  <a:pt x="216098" y="182633"/>
                </a:lnTo>
                <a:lnTo>
                  <a:pt x="195036" y="142585"/>
                </a:lnTo>
                <a:lnTo>
                  <a:pt x="171919" y="106781"/>
                </a:lnTo>
                <a:lnTo>
                  <a:pt x="146924" y="75560"/>
                </a:lnTo>
                <a:lnTo>
                  <a:pt x="92013" y="28214"/>
                </a:lnTo>
                <a:lnTo>
                  <a:pt x="31720" y="3247"/>
                </a:lnTo>
                <a:lnTo>
                  <a:pt x="0" y="0"/>
                </a:lnTo>
                <a:lnTo>
                  <a:pt x="0" y="72770"/>
                </a:lnTo>
                <a:lnTo>
                  <a:pt x="32414" y="76174"/>
                </a:lnTo>
                <a:lnTo>
                  <a:pt x="63828" y="86148"/>
                </a:lnTo>
                <a:lnTo>
                  <a:pt x="122862" y="124398"/>
                </a:lnTo>
                <a:lnTo>
                  <a:pt x="150084" y="151968"/>
                </a:lnTo>
                <a:lnTo>
                  <a:pt x="175512" y="184698"/>
                </a:lnTo>
                <a:lnTo>
                  <a:pt x="198945" y="222234"/>
                </a:lnTo>
                <a:lnTo>
                  <a:pt x="220186" y="264223"/>
                </a:lnTo>
                <a:lnTo>
                  <a:pt x="239035" y="310312"/>
                </a:lnTo>
                <a:lnTo>
                  <a:pt x="255294" y="360150"/>
                </a:lnTo>
                <a:lnTo>
                  <a:pt x="268763" y="413381"/>
                </a:lnTo>
                <a:lnTo>
                  <a:pt x="279245" y="469655"/>
                </a:lnTo>
                <a:lnTo>
                  <a:pt x="286539" y="528617"/>
                </a:lnTo>
                <a:lnTo>
                  <a:pt x="290449" y="589914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22792" y="5523357"/>
            <a:ext cx="1167130" cy="574040"/>
          </a:xfrm>
          <a:custGeom>
            <a:avLst/>
            <a:gdLst/>
            <a:ahLst/>
            <a:cxnLst/>
            <a:rect l="l" t="t" r="r" b="b"/>
            <a:pathLst>
              <a:path w="1167129" h="574039">
                <a:moveTo>
                  <a:pt x="51815" y="505294"/>
                </a:moveTo>
                <a:lnTo>
                  <a:pt x="0" y="572922"/>
                </a:lnTo>
                <a:lnTo>
                  <a:pt x="85216" y="573798"/>
                </a:lnTo>
                <a:lnTo>
                  <a:pt x="74015" y="550824"/>
                </a:lnTo>
                <a:lnTo>
                  <a:pt x="59816" y="550824"/>
                </a:lnTo>
                <a:lnTo>
                  <a:pt x="54355" y="539407"/>
                </a:lnTo>
                <a:lnTo>
                  <a:pt x="65743" y="533858"/>
                </a:lnTo>
                <a:lnTo>
                  <a:pt x="51815" y="505294"/>
                </a:lnTo>
                <a:close/>
              </a:path>
              <a:path w="1167129" h="574039">
                <a:moveTo>
                  <a:pt x="65743" y="533858"/>
                </a:moveTo>
                <a:lnTo>
                  <a:pt x="54355" y="539407"/>
                </a:lnTo>
                <a:lnTo>
                  <a:pt x="59816" y="550824"/>
                </a:lnTo>
                <a:lnTo>
                  <a:pt x="71289" y="545235"/>
                </a:lnTo>
                <a:lnTo>
                  <a:pt x="65743" y="533858"/>
                </a:lnTo>
                <a:close/>
              </a:path>
              <a:path w="1167129" h="574039">
                <a:moveTo>
                  <a:pt x="71289" y="545235"/>
                </a:moveTo>
                <a:lnTo>
                  <a:pt x="59816" y="550824"/>
                </a:lnTo>
                <a:lnTo>
                  <a:pt x="74015" y="550824"/>
                </a:lnTo>
                <a:lnTo>
                  <a:pt x="71289" y="545235"/>
                </a:lnTo>
                <a:close/>
              </a:path>
              <a:path w="1167129" h="574039">
                <a:moveTo>
                  <a:pt x="1161414" y="0"/>
                </a:moveTo>
                <a:lnTo>
                  <a:pt x="65743" y="533858"/>
                </a:lnTo>
                <a:lnTo>
                  <a:pt x="71289" y="545235"/>
                </a:lnTo>
                <a:lnTo>
                  <a:pt x="1167002" y="11430"/>
                </a:lnTo>
                <a:lnTo>
                  <a:pt x="116141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75011" y="5538342"/>
            <a:ext cx="1181100" cy="408940"/>
          </a:xfrm>
          <a:custGeom>
            <a:avLst/>
            <a:gdLst/>
            <a:ahLst/>
            <a:cxnLst/>
            <a:rect l="l" t="t" r="r" b="b"/>
            <a:pathLst>
              <a:path w="1181100" h="408939">
                <a:moveTo>
                  <a:pt x="1106207" y="378450"/>
                </a:moveTo>
                <a:lnTo>
                  <a:pt x="1096264" y="408571"/>
                </a:lnTo>
                <a:lnTo>
                  <a:pt x="1180592" y="396366"/>
                </a:lnTo>
                <a:lnTo>
                  <a:pt x="1166583" y="382435"/>
                </a:lnTo>
                <a:lnTo>
                  <a:pt x="1118235" y="382435"/>
                </a:lnTo>
                <a:lnTo>
                  <a:pt x="1106207" y="378450"/>
                </a:lnTo>
                <a:close/>
              </a:path>
              <a:path w="1181100" h="408939">
                <a:moveTo>
                  <a:pt x="1110197" y="366362"/>
                </a:moveTo>
                <a:lnTo>
                  <a:pt x="1106207" y="378450"/>
                </a:lnTo>
                <a:lnTo>
                  <a:pt x="1118235" y="382435"/>
                </a:lnTo>
                <a:lnTo>
                  <a:pt x="1122299" y="370370"/>
                </a:lnTo>
                <a:lnTo>
                  <a:pt x="1110197" y="366362"/>
                </a:lnTo>
                <a:close/>
              </a:path>
              <a:path w="1181100" h="408939">
                <a:moveTo>
                  <a:pt x="1120140" y="336245"/>
                </a:moveTo>
                <a:lnTo>
                  <a:pt x="1110197" y="366362"/>
                </a:lnTo>
                <a:lnTo>
                  <a:pt x="1122299" y="370370"/>
                </a:lnTo>
                <a:lnTo>
                  <a:pt x="1118235" y="382435"/>
                </a:lnTo>
                <a:lnTo>
                  <a:pt x="1166583" y="382435"/>
                </a:lnTo>
                <a:lnTo>
                  <a:pt x="1120140" y="336245"/>
                </a:lnTo>
                <a:close/>
              </a:path>
              <a:path w="1181100" h="408939">
                <a:moveTo>
                  <a:pt x="4064" y="0"/>
                </a:moveTo>
                <a:lnTo>
                  <a:pt x="0" y="11937"/>
                </a:lnTo>
                <a:lnTo>
                  <a:pt x="1106207" y="378450"/>
                </a:lnTo>
                <a:lnTo>
                  <a:pt x="1110197" y="366362"/>
                </a:lnTo>
                <a:lnTo>
                  <a:pt x="40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11257" y="5544058"/>
            <a:ext cx="76200" cy="414655"/>
          </a:xfrm>
          <a:custGeom>
            <a:avLst/>
            <a:gdLst/>
            <a:ahLst/>
            <a:cxnLst/>
            <a:rect l="l" t="t" r="r" b="b"/>
            <a:pathLst>
              <a:path w="76200" h="414654">
                <a:moveTo>
                  <a:pt x="31739" y="338076"/>
                </a:moveTo>
                <a:lnTo>
                  <a:pt x="0" y="339051"/>
                </a:lnTo>
                <a:lnTo>
                  <a:pt x="40386" y="414058"/>
                </a:lnTo>
                <a:lnTo>
                  <a:pt x="69586" y="350773"/>
                </a:lnTo>
                <a:lnTo>
                  <a:pt x="32131" y="350773"/>
                </a:lnTo>
                <a:lnTo>
                  <a:pt x="31739" y="338076"/>
                </a:lnTo>
                <a:close/>
              </a:path>
              <a:path w="76200" h="414654">
                <a:moveTo>
                  <a:pt x="44439" y="337686"/>
                </a:moveTo>
                <a:lnTo>
                  <a:pt x="31739" y="338076"/>
                </a:lnTo>
                <a:lnTo>
                  <a:pt x="32131" y="350773"/>
                </a:lnTo>
                <a:lnTo>
                  <a:pt x="44831" y="350392"/>
                </a:lnTo>
                <a:lnTo>
                  <a:pt x="44439" y="337686"/>
                </a:lnTo>
                <a:close/>
              </a:path>
              <a:path w="76200" h="414654">
                <a:moveTo>
                  <a:pt x="76073" y="336715"/>
                </a:moveTo>
                <a:lnTo>
                  <a:pt x="44439" y="337686"/>
                </a:lnTo>
                <a:lnTo>
                  <a:pt x="44831" y="350392"/>
                </a:lnTo>
                <a:lnTo>
                  <a:pt x="32131" y="350773"/>
                </a:lnTo>
                <a:lnTo>
                  <a:pt x="69586" y="350773"/>
                </a:lnTo>
                <a:lnTo>
                  <a:pt x="76073" y="336715"/>
                </a:lnTo>
                <a:close/>
              </a:path>
              <a:path w="76200" h="414654">
                <a:moveTo>
                  <a:pt x="34036" y="0"/>
                </a:moveTo>
                <a:lnTo>
                  <a:pt x="21336" y="507"/>
                </a:lnTo>
                <a:lnTo>
                  <a:pt x="31739" y="338076"/>
                </a:lnTo>
                <a:lnTo>
                  <a:pt x="44439" y="337686"/>
                </a:lnTo>
                <a:lnTo>
                  <a:pt x="340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81543" y="5707786"/>
            <a:ext cx="58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St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68993" y="5617870"/>
            <a:ext cx="69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oi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03432" y="5604154"/>
            <a:ext cx="1239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rip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uzi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57600" y="1813432"/>
            <a:ext cx="5680075" cy="1433830"/>
          </a:xfrm>
          <a:custGeom>
            <a:avLst/>
            <a:gdLst/>
            <a:ahLst/>
            <a:cxnLst/>
            <a:rect l="l" t="t" r="r" b="b"/>
            <a:pathLst>
              <a:path w="5680075" h="1433830">
                <a:moveTo>
                  <a:pt x="64770" y="1359662"/>
                </a:moveTo>
                <a:lnTo>
                  <a:pt x="0" y="1414906"/>
                </a:lnTo>
                <a:lnTo>
                  <a:pt x="83185" y="1433576"/>
                </a:lnTo>
                <a:lnTo>
                  <a:pt x="76287" y="1405889"/>
                </a:lnTo>
                <a:lnTo>
                  <a:pt x="63119" y="1405889"/>
                </a:lnTo>
                <a:lnTo>
                  <a:pt x="60071" y="1393570"/>
                </a:lnTo>
                <a:lnTo>
                  <a:pt x="72452" y="1390498"/>
                </a:lnTo>
                <a:lnTo>
                  <a:pt x="64770" y="1359662"/>
                </a:lnTo>
                <a:close/>
              </a:path>
              <a:path w="5680075" h="1433830">
                <a:moveTo>
                  <a:pt x="72452" y="1390498"/>
                </a:moveTo>
                <a:lnTo>
                  <a:pt x="60071" y="1393570"/>
                </a:lnTo>
                <a:lnTo>
                  <a:pt x="63119" y="1405889"/>
                </a:lnTo>
                <a:lnTo>
                  <a:pt x="75520" y="1402813"/>
                </a:lnTo>
                <a:lnTo>
                  <a:pt x="72452" y="1390498"/>
                </a:lnTo>
                <a:close/>
              </a:path>
              <a:path w="5680075" h="1433830">
                <a:moveTo>
                  <a:pt x="75520" y="1402813"/>
                </a:moveTo>
                <a:lnTo>
                  <a:pt x="63119" y="1405889"/>
                </a:lnTo>
                <a:lnTo>
                  <a:pt x="76287" y="1405889"/>
                </a:lnTo>
                <a:lnTo>
                  <a:pt x="75520" y="1402813"/>
                </a:lnTo>
                <a:close/>
              </a:path>
              <a:path w="5680075" h="1433830">
                <a:moveTo>
                  <a:pt x="5676646" y="0"/>
                </a:moveTo>
                <a:lnTo>
                  <a:pt x="72452" y="1390498"/>
                </a:lnTo>
                <a:lnTo>
                  <a:pt x="75520" y="1402813"/>
                </a:lnTo>
                <a:lnTo>
                  <a:pt x="5679694" y="12445"/>
                </a:lnTo>
                <a:lnTo>
                  <a:pt x="56766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57471" y="1813560"/>
            <a:ext cx="5180330" cy="1577975"/>
          </a:xfrm>
          <a:custGeom>
            <a:avLst/>
            <a:gdLst/>
            <a:ahLst/>
            <a:cxnLst/>
            <a:rect l="l" t="t" r="r" b="b"/>
            <a:pathLst>
              <a:path w="5180330" h="1577975">
                <a:moveTo>
                  <a:pt x="61975" y="1504568"/>
                </a:moveTo>
                <a:lnTo>
                  <a:pt x="0" y="1562989"/>
                </a:lnTo>
                <a:lnTo>
                  <a:pt x="83947" y="1577466"/>
                </a:lnTo>
                <a:lnTo>
                  <a:pt x="75908" y="1550797"/>
                </a:lnTo>
                <a:lnTo>
                  <a:pt x="62611" y="1550797"/>
                </a:lnTo>
                <a:lnTo>
                  <a:pt x="58927" y="1538604"/>
                </a:lnTo>
                <a:lnTo>
                  <a:pt x="71128" y="1534936"/>
                </a:lnTo>
                <a:lnTo>
                  <a:pt x="61975" y="1504568"/>
                </a:lnTo>
                <a:close/>
              </a:path>
              <a:path w="5180330" h="1577975">
                <a:moveTo>
                  <a:pt x="71128" y="1534936"/>
                </a:moveTo>
                <a:lnTo>
                  <a:pt x="58927" y="1538604"/>
                </a:lnTo>
                <a:lnTo>
                  <a:pt x="62611" y="1550797"/>
                </a:lnTo>
                <a:lnTo>
                  <a:pt x="74803" y="1547131"/>
                </a:lnTo>
                <a:lnTo>
                  <a:pt x="71128" y="1534936"/>
                </a:lnTo>
                <a:close/>
              </a:path>
              <a:path w="5180330" h="1577975">
                <a:moveTo>
                  <a:pt x="74803" y="1547131"/>
                </a:moveTo>
                <a:lnTo>
                  <a:pt x="62611" y="1550797"/>
                </a:lnTo>
                <a:lnTo>
                  <a:pt x="75908" y="1550797"/>
                </a:lnTo>
                <a:lnTo>
                  <a:pt x="74803" y="1547131"/>
                </a:lnTo>
                <a:close/>
              </a:path>
              <a:path w="5180330" h="1577975">
                <a:moveTo>
                  <a:pt x="5176266" y="0"/>
                </a:moveTo>
                <a:lnTo>
                  <a:pt x="71128" y="1534936"/>
                </a:lnTo>
                <a:lnTo>
                  <a:pt x="74803" y="1547131"/>
                </a:lnTo>
                <a:lnTo>
                  <a:pt x="5179949" y="12191"/>
                </a:lnTo>
                <a:lnTo>
                  <a:pt x="51762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0011" y="1814195"/>
            <a:ext cx="3909695" cy="2231390"/>
          </a:xfrm>
          <a:custGeom>
            <a:avLst/>
            <a:gdLst/>
            <a:ahLst/>
            <a:cxnLst/>
            <a:rect l="l" t="t" r="r" b="b"/>
            <a:pathLst>
              <a:path w="3909695" h="2231390">
                <a:moveTo>
                  <a:pt x="47371" y="2160397"/>
                </a:moveTo>
                <a:lnTo>
                  <a:pt x="0" y="2231262"/>
                </a:lnTo>
                <a:lnTo>
                  <a:pt x="85089" y="2226563"/>
                </a:lnTo>
                <a:lnTo>
                  <a:pt x="72999" y="2205354"/>
                </a:lnTo>
                <a:lnTo>
                  <a:pt x="58292" y="2205354"/>
                </a:lnTo>
                <a:lnTo>
                  <a:pt x="52070" y="2194305"/>
                </a:lnTo>
                <a:lnTo>
                  <a:pt x="63114" y="2188013"/>
                </a:lnTo>
                <a:lnTo>
                  <a:pt x="47371" y="2160397"/>
                </a:lnTo>
                <a:close/>
              </a:path>
              <a:path w="3909695" h="2231390">
                <a:moveTo>
                  <a:pt x="63114" y="2188013"/>
                </a:moveTo>
                <a:lnTo>
                  <a:pt x="52070" y="2194305"/>
                </a:lnTo>
                <a:lnTo>
                  <a:pt x="58292" y="2205354"/>
                </a:lnTo>
                <a:lnTo>
                  <a:pt x="69393" y="2199029"/>
                </a:lnTo>
                <a:lnTo>
                  <a:pt x="63114" y="2188013"/>
                </a:lnTo>
                <a:close/>
              </a:path>
              <a:path w="3909695" h="2231390">
                <a:moveTo>
                  <a:pt x="69393" y="2199029"/>
                </a:moveTo>
                <a:lnTo>
                  <a:pt x="58292" y="2205354"/>
                </a:lnTo>
                <a:lnTo>
                  <a:pt x="72999" y="2205354"/>
                </a:lnTo>
                <a:lnTo>
                  <a:pt x="69393" y="2199029"/>
                </a:lnTo>
                <a:close/>
              </a:path>
              <a:path w="3909695" h="2231390">
                <a:moveTo>
                  <a:pt x="3903344" y="0"/>
                </a:moveTo>
                <a:lnTo>
                  <a:pt x="63114" y="2188013"/>
                </a:lnTo>
                <a:lnTo>
                  <a:pt x="69393" y="2199029"/>
                </a:lnTo>
                <a:lnTo>
                  <a:pt x="3909694" y="10921"/>
                </a:lnTo>
                <a:lnTo>
                  <a:pt x="39033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7BF6CE1-0826-4927-B750-5E3A9A24317E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" y="100584"/>
            <a:ext cx="4939284" cy="649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4352" y="385394"/>
            <a:ext cx="908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FF0000"/>
                </a:solidFill>
                <a:latin typeface="Trebuchet MS"/>
                <a:cs typeface="Trebuchet MS"/>
              </a:rPr>
              <a:t>Ipotalamo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6495" y="3701288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0000"/>
                </a:solidFill>
                <a:latin typeface="Trebuchet MS"/>
                <a:cs typeface="Trebuchet MS"/>
              </a:rPr>
              <a:t>Ov</a:t>
            </a:r>
            <a:r>
              <a:rPr sz="1800" b="1" spc="-13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-135" dirty="0">
                <a:solidFill>
                  <a:srgbClr val="FF0000"/>
                </a:solidFill>
                <a:latin typeface="Trebuchet MS"/>
                <a:cs typeface="Trebuchet MS"/>
              </a:rPr>
              <a:t>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203" y="4958333"/>
            <a:ext cx="514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rgbClr val="FF0000"/>
                </a:solidFill>
                <a:latin typeface="Trebuchet MS"/>
                <a:cs typeface="Trebuchet MS"/>
              </a:rPr>
              <a:t>Utero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506" y="5756249"/>
            <a:ext cx="628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0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800" b="1" spc="-80" dirty="0">
                <a:solidFill>
                  <a:srgbClr val="FF0000"/>
                </a:solidFill>
                <a:latin typeface="Trebuchet MS"/>
                <a:cs typeface="Trebuchet MS"/>
              </a:rPr>
              <a:t>ag</a:t>
            </a:r>
            <a:r>
              <a:rPr sz="1800" b="1" spc="-145" dirty="0">
                <a:solidFill>
                  <a:srgbClr val="FF0000"/>
                </a:solidFill>
                <a:latin typeface="Trebuchet MS"/>
                <a:cs typeface="Trebuchet MS"/>
              </a:rPr>
              <a:t>ina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42634" y="57734"/>
            <a:ext cx="52920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10" dirty="0"/>
              <a:t>sistema </a:t>
            </a:r>
            <a:r>
              <a:rPr dirty="0"/>
              <a:t>di </a:t>
            </a:r>
            <a:r>
              <a:rPr spc="-5" dirty="0"/>
              <a:t>controllo comprende </a:t>
            </a:r>
            <a:r>
              <a:rPr dirty="0"/>
              <a:t>il </a:t>
            </a:r>
            <a:r>
              <a:rPr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generatore</a:t>
            </a:r>
            <a:r>
              <a:rPr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pulsatile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ipotalamico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di GnRH</a:t>
            </a:r>
            <a:r>
              <a:rPr dirty="0"/>
              <a:t>,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ipofisi</a:t>
            </a:r>
            <a:r>
              <a:rPr spc="-5" dirty="0"/>
              <a:t>,</a:t>
            </a:r>
            <a:r>
              <a:rPr spc="-45" dirty="0"/>
              <a:t> </a:t>
            </a:r>
            <a:r>
              <a:rPr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ovaia</a:t>
            </a:r>
            <a:r>
              <a:rPr spc="-10" dirty="0"/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0609" y="606933"/>
            <a:ext cx="56743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0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L’utero </a:t>
            </a:r>
            <a:r>
              <a:rPr sz="18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è un </a:t>
            </a:r>
            <a:r>
              <a:rPr sz="18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organo</a:t>
            </a:r>
            <a:r>
              <a:rPr sz="18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bersaglio.</a:t>
            </a:r>
            <a:endParaRPr sz="18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Le cellule gonadotrope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dell’adenoipofisi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stimolate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dal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GnRH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rilasciano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FSH/LH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agiscono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sull’ovaio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stimolando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follicologenesi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la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steroidogenesi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Estrogeni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progesterone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prodotti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dalla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ovaia agiscono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sull’utero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per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preparare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terreno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all’impianto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dell’uovo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eventualmente</a:t>
            </a:r>
            <a:r>
              <a:rPr sz="1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fecondato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6161" y="750569"/>
            <a:ext cx="485140" cy="1146175"/>
          </a:xfrm>
          <a:custGeom>
            <a:avLst/>
            <a:gdLst/>
            <a:ahLst/>
            <a:cxnLst/>
            <a:rect l="l" t="t" r="r" b="b"/>
            <a:pathLst>
              <a:path w="485139" h="1146175">
                <a:moveTo>
                  <a:pt x="484632" y="903731"/>
                </a:moveTo>
                <a:lnTo>
                  <a:pt x="0" y="903731"/>
                </a:lnTo>
                <a:lnTo>
                  <a:pt x="242315" y="1146047"/>
                </a:lnTo>
                <a:lnTo>
                  <a:pt x="484632" y="903731"/>
                </a:lnTo>
                <a:close/>
              </a:path>
              <a:path w="485139" h="1146175">
                <a:moveTo>
                  <a:pt x="363474" y="0"/>
                </a:moveTo>
                <a:lnTo>
                  <a:pt x="121158" y="0"/>
                </a:lnTo>
                <a:lnTo>
                  <a:pt x="121158" y="903731"/>
                </a:lnTo>
                <a:lnTo>
                  <a:pt x="363474" y="903731"/>
                </a:lnTo>
                <a:lnTo>
                  <a:pt x="3634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6161" y="750569"/>
            <a:ext cx="485140" cy="1146175"/>
          </a:xfrm>
          <a:custGeom>
            <a:avLst/>
            <a:gdLst/>
            <a:ahLst/>
            <a:cxnLst/>
            <a:rect l="l" t="t" r="r" b="b"/>
            <a:pathLst>
              <a:path w="485139" h="1146175">
                <a:moveTo>
                  <a:pt x="0" y="903731"/>
                </a:moveTo>
                <a:lnTo>
                  <a:pt x="121158" y="903731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903731"/>
                </a:lnTo>
                <a:lnTo>
                  <a:pt x="484632" y="903731"/>
                </a:lnTo>
                <a:lnTo>
                  <a:pt x="242315" y="1146047"/>
                </a:lnTo>
                <a:lnTo>
                  <a:pt x="0" y="903731"/>
                </a:lnTo>
                <a:close/>
              </a:path>
            </a:pathLst>
          </a:custGeom>
          <a:ln w="960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7497" y="3842258"/>
            <a:ext cx="1302385" cy="617220"/>
          </a:xfrm>
          <a:custGeom>
            <a:avLst/>
            <a:gdLst/>
            <a:ahLst/>
            <a:cxnLst/>
            <a:rect l="l" t="t" r="r" b="b"/>
            <a:pathLst>
              <a:path w="1302385" h="617220">
                <a:moveTo>
                  <a:pt x="281813" y="341122"/>
                </a:moveTo>
                <a:lnTo>
                  <a:pt x="0" y="386715"/>
                </a:lnTo>
                <a:lnTo>
                  <a:pt x="41910" y="617220"/>
                </a:lnTo>
                <a:lnTo>
                  <a:pt x="101853" y="548132"/>
                </a:lnTo>
                <a:lnTo>
                  <a:pt x="526967" y="548132"/>
                </a:lnTo>
                <a:lnTo>
                  <a:pt x="594913" y="527547"/>
                </a:lnTo>
                <a:lnTo>
                  <a:pt x="638952" y="511447"/>
                </a:lnTo>
                <a:lnTo>
                  <a:pt x="683079" y="493301"/>
                </a:lnTo>
                <a:lnTo>
                  <a:pt x="727216" y="473146"/>
                </a:lnTo>
                <a:lnTo>
                  <a:pt x="771284" y="451016"/>
                </a:lnTo>
                <a:lnTo>
                  <a:pt x="787820" y="441955"/>
                </a:lnTo>
                <a:lnTo>
                  <a:pt x="420048" y="441955"/>
                </a:lnTo>
                <a:lnTo>
                  <a:pt x="378508" y="440609"/>
                </a:lnTo>
                <a:lnTo>
                  <a:pt x="337835" y="436794"/>
                </a:lnTo>
                <a:lnTo>
                  <a:pt x="298114" y="430477"/>
                </a:lnTo>
                <a:lnTo>
                  <a:pt x="259430" y="421626"/>
                </a:lnTo>
                <a:lnTo>
                  <a:pt x="221868" y="410210"/>
                </a:lnTo>
                <a:lnTo>
                  <a:pt x="281813" y="341122"/>
                </a:lnTo>
                <a:close/>
              </a:path>
              <a:path w="1302385" h="617220">
                <a:moveTo>
                  <a:pt x="526967" y="548132"/>
                </a:moveTo>
                <a:lnTo>
                  <a:pt x="101853" y="548132"/>
                </a:lnTo>
                <a:lnTo>
                  <a:pt x="138720" y="559376"/>
                </a:lnTo>
                <a:lnTo>
                  <a:pt x="176616" y="568144"/>
                </a:lnTo>
                <a:lnTo>
                  <a:pt x="215462" y="574473"/>
                </a:lnTo>
                <a:lnTo>
                  <a:pt x="255181" y="578398"/>
                </a:lnTo>
                <a:lnTo>
                  <a:pt x="295692" y="579954"/>
                </a:lnTo>
                <a:lnTo>
                  <a:pt x="336920" y="579178"/>
                </a:lnTo>
                <a:lnTo>
                  <a:pt x="378784" y="576105"/>
                </a:lnTo>
                <a:lnTo>
                  <a:pt x="421206" y="570771"/>
                </a:lnTo>
                <a:lnTo>
                  <a:pt x="464109" y="563213"/>
                </a:lnTo>
                <a:lnTo>
                  <a:pt x="507413" y="553465"/>
                </a:lnTo>
                <a:lnTo>
                  <a:pt x="526967" y="548132"/>
                </a:lnTo>
                <a:close/>
              </a:path>
              <a:path w="1302385" h="617220">
                <a:moveTo>
                  <a:pt x="1302257" y="0"/>
                </a:moveTo>
                <a:lnTo>
                  <a:pt x="1261199" y="41267"/>
                </a:lnTo>
                <a:lnTo>
                  <a:pt x="1219310" y="80710"/>
                </a:lnTo>
                <a:lnTo>
                  <a:pt x="1176675" y="118297"/>
                </a:lnTo>
                <a:lnTo>
                  <a:pt x="1133380" y="153994"/>
                </a:lnTo>
                <a:lnTo>
                  <a:pt x="1089508" y="187771"/>
                </a:lnTo>
                <a:lnTo>
                  <a:pt x="1045145" y="219593"/>
                </a:lnTo>
                <a:lnTo>
                  <a:pt x="1000376" y="249431"/>
                </a:lnTo>
                <a:lnTo>
                  <a:pt x="955286" y="277250"/>
                </a:lnTo>
                <a:lnTo>
                  <a:pt x="909959" y="303020"/>
                </a:lnTo>
                <a:lnTo>
                  <a:pt x="864481" y="326706"/>
                </a:lnTo>
                <a:lnTo>
                  <a:pt x="818937" y="348279"/>
                </a:lnTo>
                <a:lnTo>
                  <a:pt x="773410" y="367704"/>
                </a:lnTo>
                <a:lnTo>
                  <a:pt x="727987" y="384951"/>
                </a:lnTo>
                <a:lnTo>
                  <a:pt x="682752" y="399986"/>
                </a:lnTo>
                <a:lnTo>
                  <a:pt x="637790" y="412778"/>
                </a:lnTo>
                <a:lnTo>
                  <a:pt x="593187" y="423294"/>
                </a:lnTo>
                <a:lnTo>
                  <a:pt x="549025" y="431502"/>
                </a:lnTo>
                <a:lnTo>
                  <a:pt x="505392" y="437370"/>
                </a:lnTo>
                <a:lnTo>
                  <a:pt x="462372" y="440865"/>
                </a:lnTo>
                <a:lnTo>
                  <a:pt x="420048" y="441955"/>
                </a:lnTo>
                <a:lnTo>
                  <a:pt x="787820" y="441955"/>
                </a:lnTo>
                <a:lnTo>
                  <a:pt x="858901" y="400979"/>
                </a:lnTo>
                <a:lnTo>
                  <a:pt x="902293" y="373142"/>
                </a:lnTo>
                <a:lnTo>
                  <a:pt x="945303" y="343475"/>
                </a:lnTo>
                <a:lnTo>
                  <a:pt x="987852" y="312013"/>
                </a:lnTo>
                <a:lnTo>
                  <a:pt x="1029862" y="278791"/>
                </a:lnTo>
                <a:lnTo>
                  <a:pt x="1071255" y="243847"/>
                </a:lnTo>
                <a:lnTo>
                  <a:pt x="1111952" y="207215"/>
                </a:lnTo>
                <a:lnTo>
                  <a:pt x="1151875" y="168932"/>
                </a:lnTo>
                <a:lnTo>
                  <a:pt x="1190946" y="129033"/>
                </a:lnTo>
                <a:lnTo>
                  <a:pt x="1229085" y="87554"/>
                </a:lnTo>
                <a:lnTo>
                  <a:pt x="1266215" y="44531"/>
                </a:lnTo>
                <a:lnTo>
                  <a:pt x="13022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1463" y="2429891"/>
            <a:ext cx="501015" cy="1483360"/>
          </a:xfrm>
          <a:custGeom>
            <a:avLst/>
            <a:gdLst/>
            <a:ahLst/>
            <a:cxnLst/>
            <a:rect l="l" t="t" r="r" b="b"/>
            <a:pathLst>
              <a:path w="501014" h="1483360">
                <a:moveTo>
                  <a:pt x="319913" y="0"/>
                </a:moveTo>
                <a:lnTo>
                  <a:pt x="199898" y="138049"/>
                </a:lnTo>
                <a:lnTo>
                  <a:pt x="227331" y="163870"/>
                </a:lnTo>
                <a:lnTo>
                  <a:pt x="252465" y="191582"/>
                </a:lnTo>
                <a:lnTo>
                  <a:pt x="295889" y="252340"/>
                </a:lnTo>
                <a:lnTo>
                  <a:pt x="330268" y="319646"/>
                </a:lnTo>
                <a:lnTo>
                  <a:pt x="344098" y="355544"/>
                </a:lnTo>
                <a:lnTo>
                  <a:pt x="355705" y="392824"/>
                </a:lnTo>
                <a:lnTo>
                  <a:pt x="365101" y="431404"/>
                </a:lnTo>
                <a:lnTo>
                  <a:pt x="372298" y="471199"/>
                </a:lnTo>
                <a:lnTo>
                  <a:pt x="377311" y="512124"/>
                </a:lnTo>
                <a:lnTo>
                  <a:pt x="380150" y="554094"/>
                </a:lnTo>
                <a:lnTo>
                  <a:pt x="380829" y="597025"/>
                </a:lnTo>
                <a:lnTo>
                  <a:pt x="379360" y="640833"/>
                </a:lnTo>
                <a:lnTo>
                  <a:pt x="375756" y="685434"/>
                </a:lnTo>
                <a:lnTo>
                  <a:pt x="370030" y="730742"/>
                </a:lnTo>
                <a:lnTo>
                  <a:pt x="362193" y="776673"/>
                </a:lnTo>
                <a:lnTo>
                  <a:pt x="352259" y="823143"/>
                </a:lnTo>
                <a:lnTo>
                  <a:pt x="340241" y="870067"/>
                </a:lnTo>
                <a:lnTo>
                  <a:pt x="326150" y="917361"/>
                </a:lnTo>
                <a:lnTo>
                  <a:pt x="309999" y="964940"/>
                </a:lnTo>
                <a:lnTo>
                  <a:pt x="291801" y="1012720"/>
                </a:lnTo>
                <a:lnTo>
                  <a:pt x="271569" y="1060617"/>
                </a:lnTo>
                <a:lnTo>
                  <a:pt x="249314" y="1108545"/>
                </a:lnTo>
                <a:lnTo>
                  <a:pt x="225051" y="1156420"/>
                </a:lnTo>
                <a:lnTo>
                  <a:pt x="198790" y="1204159"/>
                </a:lnTo>
                <a:lnTo>
                  <a:pt x="170546" y="1251676"/>
                </a:lnTo>
                <a:lnTo>
                  <a:pt x="140329" y="1298886"/>
                </a:lnTo>
                <a:lnTo>
                  <a:pt x="108154" y="1345706"/>
                </a:lnTo>
                <a:lnTo>
                  <a:pt x="74032" y="1392051"/>
                </a:lnTo>
                <a:lnTo>
                  <a:pt x="37976" y="1437837"/>
                </a:lnTo>
                <a:lnTo>
                  <a:pt x="0" y="1482979"/>
                </a:lnTo>
                <a:lnTo>
                  <a:pt x="120014" y="1344930"/>
                </a:lnTo>
                <a:lnTo>
                  <a:pt x="157991" y="1299788"/>
                </a:lnTo>
                <a:lnTo>
                  <a:pt x="194047" y="1254002"/>
                </a:lnTo>
                <a:lnTo>
                  <a:pt x="228169" y="1207657"/>
                </a:lnTo>
                <a:lnTo>
                  <a:pt x="260344" y="1160837"/>
                </a:lnTo>
                <a:lnTo>
                  <a:pt x="290561" y="1113627"/>
                </a:lnTo>
                <a:lnTo>
                  <a:pt x="318805" y="1066110"/>
                </a:lnTo>
                <a:lnTo>
                  <a:pt x="345066" y="1018371"/>
                </a:lnTo>
                <a:lnTo>
                  <a:pt x="369329" y="970496"/>
                </a:lnTo>
                <a:lnTo>
                  <a:pt x="391584" y="922568"/>
                </a:lnTo>
                <a:lnTo>
                  <a:pt x="411816" y="874671"/>
                </a:lnTo>
                <a:lnTo>
                  <a:pt x="430014" y="826891"/>
                </a:lnTo>
                <a:lnTo>
                  <a:pt x="446165" y="779312"/>
                </a:lnTo>
                <a:lnTo>
                  <a:pt x="460256" y="732018"/>
                </a:lnTo>
                <a:lnTo>
                  <a:pt x="472274" y="685094"/>
                </a:lnTo>
                <a:lnTo>
                  <a:pt x="482208" y="638624"/>
                </a:lnTo>
                <a:lnTo>
                  <a:pt x="490045" y="592693"/>
                </a:lnTo>
                <a:lnTo>
                  <a:pt x="495771" y="547385"/>
                </a:lnTo>
                <a:lnTo>
                  <a:pt x="499375" y="502784"/>
                </a:lnTo>
                <a:lnTo>
                  <a:pt x="500844" y="458976"/>
                </a:lnTo>
                <a:lnTo>
                  <a:pt x="500165" y="416045"/>
                </a:lnTo>
                <a:lnTo>
                  <a:pt x="497326" y="374075"/>
                </a:lnTo>
                <a:lnTo>
                  <a:pt x="492313" y="333150"/>
                </a:lnTo>
                <a:lnTo>
                  <a:pt x="485116" y="293355"/>
                </a:lnTo>
                <a:lnTo>
                  <a:pt x="475720" y="254775"/>
                </a:lnTo>
                <a:lnTo>
                  <a:pt x="464113" y="217495"/>
                </a:lnTo>
                <a:lnTo>
                  <a:pt x="450283" y="181597"/>
                </a:lnTo>
                <a:lnTo>
                  <a:pt x="415904" y="114291"/>
                </a:lnTo>
                <a:lnTo>
                  <a:pt x="372480" y="53533"/>
                </a:lnTo>
                <a:lnTo>
                  <a:pt x="347346" y="25821"/>
                </a:lnTo>
                <a:lnTo>
                  <a:pt x="319913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7497" y="2429891"/>
            <a:ext cx="1744980" cy="2030095"/>
          </a:xfrm>
          <a:custGeom>
            <a:avLst/>
            <a:gdLst/>
            <a:ahLst/>
            <a:cxnLst/>
            <a:rect l="l" t="t" r="r" b="b"/>
            <a:pathLst>
              <a:path w="1744979" h="2030095">
                <a:moveTo>
                  <a:pt x="1243964" y="1482979"/>
                </a:moveTo>
                <a:lnTo>
                  <a:pt x="1281941" y="1437837"/>
                </a:lnTo>
                <a:lnTo>
                  <a:pt x="1317997" y="1392051"/>
                </a:lnTo>
                <a:lnTo>
                  <a:pt x="1352119" y="1345706"/>
                </a:lnTo>
                <a:lnTo>
                  <a:pt x="1384294" y="1298886"/>
                </a:lnTo>
                <a:lnTo>
                  <a:pt x="1414511" y="1251676"/>
                </a:lnTo>
                <a:lnTo>
                  <a:pt x="1442755" y="1204159"/>
                </a:lnTo>
                <a:lnTo>
                  <a:pt x="1469016" y="1156420"/>
                </a:lnTo>
                <a:lnTo>
                  <a:pt x="1493279" y="1108545"/>
                </a:lnTo>
                <a:lnTo>
                  <a:pt x="1515534" y="1060617"/>
                </a:lnTo>
                <a:lnTo>
                  <a:pt x="1535766" y="1012720"/>
                </a:lnTo>
                <a:lnTo>
                  <a:pt x="1553964" y="964940"/>
                </a:lnTo>
                <a:lnTo>
                  <a:pt x="1570115" y="917361"/>
                </a:lnTo>
                <a:lnTo>
                  <a:pt x="1584206" y="870067"/>
                </a:lnTo>
                <a:lnTo>
                  <a:pt x="1596224" y="823143"/>
                </a:lnTo>
                <a:lnTo>
                  <a:pt x="1606158" y="776673"/>
                </a:lnTo>
                <a:lnTo>
                  <a:pt x="1613995" y="730742"/>
                </a:lnTo>
                <a:lnTo>
                  <a:pt x="1619721" y="685434"/>
                </a:lnTo>
                <a:lnTo>
                  <a:pt x="1623325" y="640833"/>
                </a:lnTo>
                <a:lnTo>
                  <a:pt x="1624794" y="597025"/>
                </a:lnTo>
                <a:lnTo>
                  <a:pt x="1624115" y="554094"/>
                </a:lnTo>
                <a:lnTo>
                  <a:pt x="1621276" y="512124"/>
                </a:lnTo>
                <a:lnTo>
                  <a:pt x="1616263" y="471199"/>
                </a:lnTo>
                <a:lnTo>
                  <a:pt x="1609066" y="431404"/>
                </a:lnTo>
                <a:lnTo>
                  <a:pt x="1599670" y="392824"/>
                </a:lnTo>
                <a:lnTo>
                  <a:pt x="1588063" y="355544"/>
                </a:lnTo>
                <a:lnTo>
                  <a:pt x="1574233" y="319646"/>
                </a:lnTo>
                <a:lnTo>
                  <a:pt x="1539854" y="252340"/>
                </a:lnTo>
                <a:lnTo>
                  <a:pt x="1496430" y="191582"/>
                </a:lnTo>
                <a:lnTo>
                  <a:pt x="1443863" y="138049"/>
                </a:lnTo>
                <a:lnTo>
                  <a:pt x="1563877" y="0"/>
                </a:lnTo>
                <a:lnTo>
                  <a:pt x="1616445" y="53533"/>
                </a:lnTo>
                <a:lnTo>
                  <a:pt x="1659869" y="114291"/>
                </a:lnTo>
                <a:lnTo>
                  <a:pt x="1694248" y="181597"/>
                </a:lnTo>
                <a:lnTo>
                  <a:pt x="1708078" y="217495"/>
                </a:lnTo>
                <a:lnTo>
                  <a:pt x="1719685" y="254775"/>
                </a:lnTo>
                <a:lnTo>
                  <a:pt x="1729081" y="293355"/>
                </a:lnTo>
                <a:lnTo>
                  <a:pt x="1736278" y="333150"/>
                </a:lnTo>
                <a:lnTo>
                  <a:pt x="1741291" y="374075"/>
                </a:lnTo>
                <a:lnTo>
                  <a:pt x="1744130" y="416045"/>
                </a:lnTo>
                <a:lnTo>
                  <a:pt x="1744809" y="458976"/>
                </a:lnTo>
                <a:lnTo>
                  <a:pt x="1743340" y="502784"/>
                </a:lnTo>
                <a:lnTo>
                  <a:pt x="1739736" y="547385"/>
                </a:lnTo>
                <a:lnTo>
                  <a:pt x="1734010" y="592693"/>
                </a:lnTo>
                <a:lnTo>
                  <a:pt x="1726173" y="638624"/>
                </a:lnTo>
                <a:lnTo>
                  <a:pt x="1716239" y="685094"/>
                </a:lnTo>
                <a:lnTo>
                  <a:pt x="1704221" y="732018"/>
                </a:lnTo>
                <a:lnTo>
                  <a:pt x="1690130" y="779312"/>
                </a:lnTo>
                <a:lnTo>
                  <a:pt x="1673979" y="826891"/>
                </a:lnTo>
                <a:lnTo>
                  <a:pt x="1655781" y="874671"/>
                </a:lnTo>
                <a:lnTo>
                  <a:pt x="1635549" y="922568"/>
                </a:lnTo>
                <a:lnTo>
                  <a:pt x="1613294" y="970496"/>
                </a:lnTo>
                <a:lnTo>
                  <a:pt x="1589031" y="1018371"/>
                </a:lnTo>
                <a:lnTo>
                  <a:pt x="1562770" y="1066110"/>
                </a:lnTo>
                <a:lnTo>
                  <a:pt x="1534526" y="1113627"/>
                </a:lnTo>
                <a:lnTo>
                  <a:pt x="1504309" y="1160837"/>
                </a:lnTo>
                <a:lnTo>
                  <a:pt x="1472134" y="1207657"/>
                </a:lnTo>
                <a:lnTo>
                  <a:pt x="1438012" y="1254002"/>
                </a:lnTo>
                <a:lnTo>
                  <a:pt x="1401956" y="1299788"/>
                </a:lnTo>
                <a:lnTo>
                  <a:pt x="1363979" y="1344930"/>
                </a:lnTo>
                <a:lnTo>
                  <a:pt x="1243964" y="1482979"/>
                </a:lnTo>
                <a:lnTo>
                  <a:pt x="1205370" y="1525987"/>
                </a:lnTo>
                <a:lnTo>
                  <a:pt x="1165811" y="1567330"/>
                </a:lnTo>
                <a:lnTo>
                  <a:pt x="1125370" y="1606975"/>
                </a:lnTo>
                <a:lnTo>
                  <a:pt x="1084128" y="1644887"/>
                </a:lnTo>
                <a:lnTo>
                  <a:pt x="1042166" y="1681033"/>
                </a:lnTo>
                <a:lnTo>
                  <a:pt x="999567" y="1715378"/>
                </a:lnTo>
                <a:lnTo>
                  <a:pt x="956411" y="1747889"/>
                </a:lnTo>
                <a:lnTo>
                  <a:pt x="912780" y="1778531"/>
                </a:lnTo>
                <a:lnTo>
                  <a:pt x="868755" y="1807271"/>
                </a:lnTo>
                <a:lnTo>
                  <a:pt x="824418" y="1834074"/>
                </a:lnTo>
                <a:lnTo>
                  <a:pt x="779850" y="1858906"/>
                </a:lnTo>
                <a:lnTo>
                  <a:pt x="735133" y="1881734"/>
                </a:lnTo>
                <a:lnTo>
                  <a:pt x="690348" y="1902524"/>
                </a:lnTo>
                <a:lnTo>
                  <a:pt x="645577" y="1921241"/>
                </a:lnTo>
                <a:lnTo>
                  <a:pt x="600901" y="1937851"/>
                </a:lnTo>
                <a:lnTo>
                  <a:pt x="556402" y="1952321"/>
                </a:lnTo>
                <a:lnTo>
                  <a:pt x="512160" y="1964617"/>
                </a:lnTo>
                <a:lnTo>
                  <a:pt x="468258" y="1974704"/>
                </a:lnTo>
                <a:lnTo>
                  <a:pt x="424777" y="1982548"/>
                </a:lnTo>
                <a:lnTo>
                  <a:pt x="381798" y="1988117"/>
                </a:lnTo>
                <a:lnTo>
                  <a:pt x="339403" y="1991374"/>
                </a:lnTo>
                <a:lnTo>
                  <a:pt x="297673" y="1992288"/>
                </a:lnTo>
                <a:lnTo>
                  <a:pt x="256690" y="1990823"/>
                </a:lnTo>
                <a:lnTo>
                  <a:pt x="216535" y="1986945"/>
                </a:lnTo>
                <a:lnTo>
                  <a:pt x="177290" y="1980621"/>
                </a:lnTo>
                <a:lnTo>
                  <a:pt x="139035" y="1971817"/>
                </a:lnTo>
                <a:lnTo>
                  <a:pt x="101853" y="1960499"/>
                </a:lnTo>
                <a:lnTo>
                  <a:pt x="41910" y="2029587"/>
                </a:lnTo>
                <a:lnTo>
                  <a:pt x="0" y="1799082"/>
                </a:lnTo>
                <a:lnTo>
                  <a:pt x="281813" y="1753489"/>
                </a:lnTo>
                <a:lnTo>
                  <a:pt x="221868" y="1822577"/>
                </a:lnTo>
                <a:lnTo>
                  <a:pt x="259430" y="1833993"/>
                </a:lnTo>
                <a:lnTo>
                  <a:pt x="298114" y="1842844"/>
                </a:lnTo>
                <a:lnTo>
                  <a:pt x="337835" y="1849161"/>
                </a:lnTo>
                <a:lnTo>
                  <a:pt x="378508" y="1852976"/>
                </a:lnTo>
                <a:lnTo>
                  <a:pt x="420048" y="1854322"/>
                </a:lnTo>
                <a:lnTo>
                  <a:pt x="462372" y="1853232"/>
                </a:lnTo>
                <a:lnTo>
                  <a:pt x="505392" y="1849737"/>
                </a:lnTo>
                <a:lnTo>
                  <a:pt x="549025" y="1843869"/>
                </a:lnTo>
                <a:lnTo>
                  <a:pt x="593187" y="1835661"/>
                </a:lnTo>
                <a:lnTo>
                  <a:pt x="637790" y="1825145"/>
                </a:lnTo>
                <a:lnTo>
                  <a:pt x="682752" y="1812353"/>
                </a:lnTo>
                <a:lnTo>
                  <a:pt x="727987" y="1797318"/>
                </a:lnTo>
                <a:lnTo>
                  <a:pt x="773410" y="1780071"/>
                </a:lnTo>
                <a:lnTo>
                  <a:pt x="818937" y="1760646"/>
                </a:lnTo>
                <a:lnTo>
                  <a:pt x="864481" y="1739073"/>
                </a:lnTo>
                <a:lnTo>
                  <a:pt x="909959" y="1715387"/>
                </a:lnTo>
                <a:lnTo>
                  <a:pt x="955286" y="1689617"/>
                </a:lnTo>
                <a:lnTo>
                  <a:pt x="1000376" y="1661798"/>
                </a:lnTo>
                <a:lnTo>
                  <a:pt x="1045145" y="1631960"/>
                </a:lnTo>
                <a:lnTo>
                  <a:pt x="1089508" y="1600138"/>
                </a:lnTo>
                <a:lnTo>
                  <a:pt x="1133380" y="1566361"/>
                </a:lnTo>
                <a:lnTo>
                  <a:pt x="1176675" y="1530664"/>
                </a:lnTo>
                <a:lnTo>
                  <a:pt x="1219310" y="1493077"/>
                </a:lnTo>
                <a:lnTo>
                  <a:pt x="1261199" y="1453634"/>
                </a:lnTo>
                <a:lnTo>
                  <a:pt x="1302257" y="1412367"/>
                </a:lnTo>
              </a:path>
            </a:pathLst>
          </a:custGeom>
          <a:ln w="635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5859" y="1211960"/>
            <a:ext cx="2004060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927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0AF50"/>
                </a:solidFill>
                <a:latin typeface="Trebuchet MS"/>
                <a:cs typeface="Trebuchet MS"/>
              </a:rPr>
              <a:t>Rilascio </a:t>
            </a: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GnRH  </a:t>
            </a:r>
            <a:r>
              <a:rPr sz="1800" b="1" spc="-165" dirty="0">
                <a:solidFill>
                  <a:srgbClr val="00AF50"/>
                </a:solidFill>
                <a:latin typeface="Trebuchet MS"/>
                <a:cs typeface="Trebuchet MS"/>
              </a:rPr>
              <a:t>che </a:t>
            </a:r>
            <a:r>
              <a:rPr sz="1800" b="1" spc="-95" dirty="0">
                <a:solidFill>
                  <a:srgbClr val="00AF50"/>
                </a:solidFill>
                <a:latin typeface="Trebuchet MS"/>
                <a:cs typeface="Trebuchet MS"/>
              </a:rPr>
              <a:t>agisce  </a:t>
            </a:r>
            <a:r>
              <a:rPr sz="1800" b="1" spc="-190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800" b="1" spc="-210" dirty="0">
                <a:solidFill>
                  <a:srgbClr val="00AF50"/>
                </a:solidFill>
                <a:latin typeface="Arial"/>
                <a:cs typeface="Arial"/>
              </a:rPr>
              <a:t>u</a:t>
            </a:r>
            <a:r>
              <a:rPr sz="1800" b="1" spc="-90" dirty="0">
                <a:solidFill>
                  <a:srgbClr val="00AF50"/>
                </a:solidFill>
                <a:latin typeface="Arial"/>
                <a:cs typeface="Arial"/>
              </a:rPr>
              <a:t>ll</a:t>
            </a:r>
            <a:r>
              <a:rPr sz="1800" b="1" spc="-100" dirty="0">
                <a:solidFill>
                  <a:srgbClr val="00AF50"/>
                </a:solidFill>
                <a:latin typeface="Arial"/>
                <a:cs typeface="Arial"/>
              </a:rPr>
              <a:t>’</a:t>
            </a:r>
            <a:r>
              <a:rPr sz="1800" b="1" spc="-19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800" b="1" spc="-210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sz="1800" b="1" spc="-19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800" b="1" spc="-2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1800" b="1" spc="-145" dirty="0">
                <a:solidFill>
                  <a:srgbClr val="00AF50"/>
                </a:solidFill>
                <a:latin typeface="Arial"/>
                <a:cs typeface="Arial"/>
              </a:rPr>
              <a:t>oi</a:t>
            </a:r>
            <a:r>
              <a:rPr sz="1800" b="1" spc="-210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1800" b="1" spc="-135" dirty="0">
                <a:solidFill>
                  <a:srgbClr val="00AF50"/>
                </a:solidFill>
                <a:latin typeface="Arial"/>
                <a:cs typeface="Arial"/>
              </a:rPr>
              <a:t>ofi</a:t>
            </a:r>
            <a:r>
              <a:rPr sz="1800" b="1" spc="-195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800" b="1" spc="-90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30"/>
              </a:spcBef>
            </a:pP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Ip</a:t>
            </a:r>
            <a:r>
              <a:rPr sz="1800" b="1" spc="-15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b="1" spc="-80" dirty="0">
                <a:solidFill>
                  <a:srgbClr val="FF0000"/>
                </a:solidFill>
                <a:latin typeface="Trebuchet MS"/>
                <a:cs typeface="Trebuchet MS"/>
              </a:rPr>
              <a:t>fi</a:t>
            </a:r>
            <a:r>
              <a:rPr sz="1800" b="1" spc="-11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800" b="1" spc="-13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7565" y="2753614"/>
            <a:ext cx="1090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0AF50"/>
                </a:solidFill>
                <a:latin typeface="Trebuchet MS"/>
                <a:cs typeface="Trebuchet MS"/>
              </a:rPr>
              <a:t>Rilascio </a:t>
            </a:r>
            <a:r>
              <a:rPr sz="1800" b="1" spc="-135" dirty="0">
                <a:solidFill>
                  <a:srgbClr val="00AF50"/>
                </a:solidFill>
                <a:latin typeface="Trebuchet MS"/>
                <a:cs typeface="Trebuchet MS"/>
              </a:rPr>
              <a:t>di  </a:t>
            </a:r>
            <a:r>
              <a:rPr sz="1800" b="1" spc="-85" dirty="0">
                <a:solidFill>
                  <a:srgbClr val="FF0000"/>
                </a:solidFill>
                <a:latin typeface="Trebuchet MS"/>
                <a:cs typeface="Trebuchet MS"/>
              </a:rPr>
              <a:t>FSH </a:t>
            </a:r>
            <a:r>
              <a:rPr sz="1800" b="1" spc="-165" dirty="0">
                <a:solidFill>
                  <a:srgbClr val="00AF50"/>
                </a:solidFill>
                <a:latin typeface="Trebuchet MS"/>
                <a:cs typeface="Trebuchet MS"/>
              </a:rPr>
              <a:t>che  </a:t>
            </a:r>
            <a:r>
              <a:rPr sz="1800" b="1" spc="-95" dirty="0">
                <a:solidFill>
                  <a:srgbClr val="00AF50"/>
                </a:solidFill>
                <a:latin typeface="Trebuchet MS"/>
                <a:cs typeface="Trebuchet MS"/>
              </a:rPr>
              <a:t>agisce</a:t>
            </a:r>
            <a:r>
              <a:rPr sz="1800" b="1" spc="-17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00AF50"/>
                </a:solidFill>
                <a:latin typeface="Trebuchet MS"/>
                <a:cs typeface="Trebuchet MS"/>
              </a:rPr>
              <a:t>sulle  </a:t>
            </a:r>
            <a:r>
              <a:rPr sz="1800" b="1" spc="-135" dirty="0">
                <a:solidFill>
                  <a:srgbClr val="00AF50"/>
                </a:solidFill>
                <a:latin typeface="Trebuchet MS"/>
                <a:cs typeface="Trebuchet MS"/>
              </a:rPr>
              <a:t>ovaia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60515" y="2462910"/>
            <a:ext cx="5907405" cy="253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5"/>
              </a:lnSpc>
            </a:pPr>
            <a:r>
              <a:rPr sz="1800" b="1" spc="-5" dirty="0">
                <a:latin typeface="Times New Roman"/>
                <a:cs typeface="Times New Roman"/>
              </a:rPr>
              <a:t>Il </a:t>
            </a:r>
            <a:r>
              <a:rPr sz="1800" b="1" dirty="0">
                <a:latin typeface="Times New Roman"/>
                <a:cs typeface="Times New Roman"/>
              </a:rPr>
              <a:t>rilascio deli ormoni ipotalamici </a:t>
            </a:r>
            <a:r>
              <a:rPr sz="1800" b="1" spc="-5" dirty="0">
                <a:latin typeface="Times New Roman"/>
                <a:cs typeface="Times New Roman"/>
              </a:rPr>
              <a:t>ed </a:t>
            </a:r>
            <a:r>
              <a:rPr sz="1800" b="1" dirty="0">
                <a:latin typeface="Times New Roman"/>
                <a:cs typeface="Times New Roman"/>
              </a:rPr>
              <a:t>ipofisari è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strettamente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6943" y="2737230"/>
            <a:ext cx="5154295" cy="253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5"/>
              </a:lnSpc>
            </a:pPr>
            <a:r>
              <a:rPr sz="1800" b="1" spc="-5" dirty="0">
                <a:latin typeface="Times New Roman"/>
                <a:cs typeface="Times New Roman"/>
              </a:rPr>
              <a:t>controllato dagli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ormoni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prodotti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dalle ovaia</a:t>
            </a:r>
            <a:r>
              <a:rPr sz="1800" b="1" dirty="0">
                <a:latin typeface="Times New Roman"/>
                <a:cs typeface="Times New Roman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con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0535" y="3011551"/>
            <a:ext cx="5585460" cy="253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5"/>
              </a:lnSpc>
            </a:pPr>
            <a:r>
              <a:rPr sz="1800" b="1" spc="-5" dirty="0">
                <a:latin typeface="Times New Roman"/>
                <a:cs typeface="Times New Roman"/>
              </a:rPr>
              <a:t>meccanismo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feedback, </a:t>
            </a:r>
            <a:r>
              <a:rPr sz="1800" b="1" spc="-10" dirty="0">
                <a:latin typeface="Times New Roman"/>
                <a:cs typeface="Times New Roman"/>
              </a:rPr>
              <a:t>mentre </a:t>
            </a:r>
            <a:r>
              <a:rPr sz="1800" b="1" dirty="0">
                <a:latin typeface="Times New Roman"/>
                <a:cs typeface="Times New Roman"/>
              </a:rPr>
              <a:t>il </a:t>
            </a:r>
            <a:r>
              <a:rPr sz="1800" b="1" spc="-5" dirty="0">
                <a:latin typeface="Times New Roman"/>
                <a:cs typeface="Times New Roman"/>
              </a:rPr>
              <a:t>generatore pulsatile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di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4480" y="3285871"/>
            <a:ext cx="4954905" cy="253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75"/>
              </a:lnSpc>
            </a:pPr>
            <a:r>
              <a:rPr sz="1800" b="1" spc="-5" dirty="0">
                <a:latin typeface="Times New Roman"/>
                <a:cs typeface="Times New Roman"/>
              </a:rPr>
              <a:t>GnRH </a:t>
            </a:r>
            <a:r>
              <a:rPr sz="1800" b="1" dirty="0">
                <a:latin typeface="Times New Roman"/>
                <a:cs typeface="Times New Roman"/>
              </a:rPr>
              <a:t>è </a:t>
            </a:r>
            <a:r>
              <a:rPr sz="1800" b="1" spc="-5" dirty="0">
                <a:latin typeface="Times New Roman"/>
                <a:cs typeface="Times New Roman"/>
              </a:rPr>
              <a:t>anche modulato da </a:t>
            </a:r>
            <a:r>
              <a:rPr sz="1800" b="1" dirty="0">
                <a:latin typeface="Times New Roman"/>
                <a:cs typeface="Times New Roman"/>
              </a:rPr>
              <a:t>altri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stimoli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cerebrali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42659" y="3928871"/>
            <a:ext cx="4585716" cy="2645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71030" y="4021073"/>
            <a:ext cx="1320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Ormoni  prodotti</a:t>
            </a:r>
            <a:r>
              <a:rPr sz="1800" b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dalle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ovaia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72931" y="4298060"/>
            <a:ext cx="1569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Stimoli</a:t>
            </a:r>
            <a:r>
              <a:rPr sz="1800" b="1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cerebrali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17306" y="5066538"/>
            <a:ext cx="616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5" dirty="0">
                <a:solidFill>
                  <a:srgbClr val="006FC0"/>
                </a:solidFill>
                <a:latin typeface="Trebuchet MS"/>
                <a:cs typeface="Trebuchet MS"/>
              </a:rPr>
              <a:t>Ipo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200" b="1" spc="-95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200" b="1" spc="-65" dirty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r>
              <a:rPr sz="1200" b="1" spc="-110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200" b="1" spc="-120" dirty="0">
                <a:solidFill>
                  <a:srgbClr val="006FC0"/>
                </a:solidFill>
                <a:latin typeface="Trebuchet MS"/>
                <a:cs typeface="Trebuchet MS"/>
              </a:rPr>
              <a:t>mo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83042" y="6329273"/>
            <a:ext cx="394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FFFFFF"/>
                </a:solidFill>
                <a:latin typeface="Trebuchet MS"/>
                <a:cs typeface="Trebuchet MS"/>
              </a:rPr>
              <a:t>Ipofisi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0439" y="5213350"/>
            <a:ext cx="404495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solidFill>
                  <a:srgbClr val="FF0000"/>
                </a:solidFill>
                <a:latin typeface="Trebuchet MS"/>
                <a:cs typeface="Trebuchet MS"/>
              </a:rPr>
              <a:t>Tube</a:t>
            </a:r>
            <a:r>
              <a:rPr sz="18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35" dirty="0">
                <a:solidFill>
                  <a:srgbClr val="FF0000"/>
                </a:solidFill>
                <a:latin typeface="Trebuchet MS"/>
                <a:cs typeface="Trebuchet MS"/>
              </a:rPr>
              <a:t>fallopio</a:t>
            </a:r>
            <a:endParaRPr sz="18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110"/>
              </a:spcBef>
              <a:buAutoNum type="arabicParenR"/>
              <a:tabLst>
                <a:tab pos="355600" algn="l"/>
              </a:tabLst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Sviluppo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dell’Endometrio per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l’impianto dell’uovo 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fecondato;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sfalda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 si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verifica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il flusso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mestruale 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caso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mancata</a:t>
            </a:r>
            <a:r>
              <a:rPr sz="1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fecondazione.</a:t>
            </a:r>
            <a:endParaRPr sz="1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Produzione di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muco</a:t>
            </a:r>
            <a:r>
              <a:rPr sz="1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cervicale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58626D8-8332-40EB-B994-85353A85B0C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133600"/>
            <a:ext cx="2520695" cy="1135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2819400"/>
            <a:ext cx="2520695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133600"/>
            <a:ext cx="2520696" cy="1135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1447800"/>
            <a:ext cx="2520696" cy="1135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200" y="1828800"/>
            <a:ext cx="975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Estradiolo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7800" y="2514600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7200" y="2514600"/>
            <a:ext cx="265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00" y="3200400"/>
            <a:ext cx="128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Progesterone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3600" y="1524000"/>
            <a:ext cx="59436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La danza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di 4 ormoni, la cui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variazione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è 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rilevabile </a:t>
            </a:r>
            <a:r>
              <a:rPr lang="it-IT" sz="2000" b="1" spc="-15" dirty="0">
                <a:solidFill>
                  <a:srgbClr val="006FC0"/>
                </a:solidFill>
                <a:cs typeface="Calibri"/>
              </a:rPr>
              <a:t>durante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il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ciclo,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è alla base di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tutti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i 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fenomeni che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lo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determinano.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In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realtà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allo 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svolgimento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del ciclo ovarico contribuiscono 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anche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altre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molecole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ed il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ciclo ovarico 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interagisce,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in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modo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bidirezionale,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con</a:t>
            </a:r>
            <a:r>
              <a:rPr lang="it-IT" sz="2000" b="1" spc="-80" dirty="0">
                <a:solidFill>
                  <a:srgbClr val="006FC0"/>
                </a:solidFill>
                <a:cs typeface="Calibri"/>
              </a:rPr>
              <a:t>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molte  altre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funzioni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del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corpo, manifestando </a:t>
            </a:r>
            <a:r>
              <a:rPr lang="it-IT" sz="2000" b="1" dirty="0" smtClean="0">
                <a:solidFill>
                  <a:srgbClr val="006FC0"/>
                </a:solidFill>
                <a:cs typeface="Calibri"/>
              </a:rPr>
              <a:t>la sua  </a:t>
            </a:r>
            <a:r>
              <a:rPr lang="it-IT" sz="2000" b="1" spc="-25" dirty="0">
                <a:solidFill>
                  <a:srgbClr val="006FC0"/>
                </a:solidFill>
                <a:cs typeface="Calibri"/>
              </a:rPr>
              <a:t>sfera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di azione ben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oltre </a:t>
            </a:r>
            <a:r>
              <a:rPr lang="it-IT" sz="2000" b="1" dirty="0">
                <a:solidFill>
                  <a:srgbClr val="006FC0"/>
                </a:solidFill>
                <a:cs typeface="Calibri"/>
              </a:rPr>
              <a:t>la </a:t>
            </a:r>
            <a:r>
              <a:rPr lang="it-IT" sz="2000" b="1" spc="-5" dirty="0">
                <a:solidFill>
                  <a:srgbClr val="006FC0"/>
                </a:solidFill>
                <a:cs typeface="Calibri"/>
              </a:rPr>
              <a:t>funzione  </a:t>
            </a:r>
            <a:r>
              <a:rPr lang="it-IT" sz="2000" b="1" spc="-10" dirty="0">
                <a:solidFill>
                  <a:srgbClr val="006FC0"/>
                </a:solidFill>
                <a:cs typeface="Calibri"/>
              </a:rPr>
              <a:t>riproduttiva.</a:t>
            </a:r>
            <a:endParaRPr lang="it-IT" sz="2000" dirty="0">
              <a:cs typeface="Calibri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273FEB8-AA0E-4C09-BDA7-D7140E812585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85800" y="5105400"/>
            <a:ext cx="10668000" cy="70788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spc="-5" dirty="0">
                <a:solidFill>
                  <a:srgbClr val="0070C0"/>
                </a:solidFill>
                <a:cs typeface="Calibri"/>
              </a:rPr>
              <a:t>Sebbene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la </a:t>
            </a:r>
            <a:r>
              <a:rPr lang="it-IT" sz="2000" b="1" spc="-10" dirty="0">
                <a:solidFill>
                  <a:srgbClr val="0070C0"/>
                </a:solidFill>
                <a:cs typeface="Calibri"/>
              </a:rPr>
              <a:t>loro concentrazione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nel </a:t>
            </a:r>
            <a:r>
              <a:rPr lang="it-IT" sz="2000" b="1" spc="-5" dirty="0">
                <a:solidFill>
                  <a:srgbClr val="0070C0"/>
                </a:solidFill>
                <a:cs typeface="Calibri"/>
              </a:rPr>
              <a:t>sangue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possa </a:t>
            </a:r>
            <a:r>
              <a:rPr lang="it-IT" sz="2000" b="1" spc="-10" dirty="0">
                <a:solidFill>
                  <a:srgbClr val="0070C0"/>
                </a:solidFill>
                <a:cs typeface="Calibri"/>
              </a:rPr>
              <a:t>variare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di </a:t>
            </a:r>
            <a:r>
              <a:rPr lang="it-IT" sz="2000" b="1" spc="-15" dirty="0">
                <a:solidFill>
                  <a:srgbClr val="0070C0"/>
                </a:solidFill>
                <a:cs typeface="Calibri"/>
              </a:rPr>
              <a:t>ora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in </a:t>
            </a:r>
            <a:r>
              <a:rPr lang="it-IT" sz="2000" b="1" spc="-10" dirty="0">
                <a:solidFill>
                  <a:srgbClr val="0070C0"/>
                </a:solidFill>
                <a:cs typeface="Calibri"/>
              </a:rPr>
              <a:t>ora,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il </a:t>
            </a:r>
            <a:r>
              <a:rPr lang="it-IT" sz="2000" b="1" spc="-10" dirty="0">
                <a:solidFill>
                  <a:srgbClr val="0070C0"/>
                </a:solidFill>
                <a:cs typeface="Calibri"/>
              </a:rPr>
              <a:t>loro </a:t>
            </a:r>
            <a:r>
              <a:rPr lang="it-IT" sz="2000" b="1" spc="-5" dirty="0">
                <a:solidFill>
                  <a:srgbClr val="0070C0"/>
                </a:solidFill>
                <a:cs typeface="Calibri"/>
              </a:rPr>
              <a:t>profilo giornaliero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è  </a:t>
            </a:r>
            <a:r>
              <a:rPr lang="it-IT" sz="2000" b="1" spc="-15" dirty="0">
                <a:solidFill>
                  <a:srgbClr val="0070C0"/>
                </a:solidFill>
                <a:cs typeface="Calibri"/>
              </a:rPr>
              <a:t>caratteristico durante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il</a:t>
            </a:r>
            <a:r>
              <a:rPr lang="it-IT" sz="2000" b="1" spc="-30" dirty="0">
                <a:solidFill>
                  <a:srgbClr val="0070C0"/>
                </a:solidFill>
                <a:cs typeface="Calibri"/>
              </a:rPr>
              <a:t> </a:t>
            </a:r>
            <a:r>
              <a:rPr lang="it-IT" sz="2000" b="1" dirty="0">
                <a:solidFill>
                  <a:srgbClr val="0070C0"/>
                </a:solidFill>
                <a:cs typeface="Calibri"/>
              </a:rPr>
              <a:t>ciclo.</a:t>
            </a:r>
            <a:endParaRPr lang="it-IT" sz="2000" dirty="0">
              <a:solidFill>
                <a:srgbClr val="0070C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1598" y="391109"/>
            <a:ext cx="611251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15875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ciclo mestruale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suddiviso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due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fasi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successive: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fase  follicolare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cui un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follicolo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viene selezionato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diviene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follicolo  maturo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per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ovulare,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caratterizzata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dalla</a:t>
            </a:r>
            <a:r>
              <a:rPr sz="18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prevalenza</a:t>
            </a:r>
            <a:endParaRPr sz="1800" dirty="0">
              <a:latin typeface="Calibri"/>
              <a:cs typeface="Calibri"/>
            </a:endParaRPr>
          </a:p>
          <a:p>
            <a:pPr marL="532130" marR="525780" indent="-1905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dell’estradiolo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risposta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ad un ampio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rilascio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gonadrotropine,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soprattutto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metà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ciclo,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avviene</a:t>
            </a:r>
            <a:endParaRPr sz="18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l’ovulazione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segna l’inizio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successiva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denominata 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fase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luteinica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quanto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follicolo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ovulato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trasforma</a:t>
            </a:r>
            <a:r>
              <a:rPr sz="1800" b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corpo luteo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principale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ormone di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questa fase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il 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progesterone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insieme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all’estradiolo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794" y="3061461"/>
            <a:ext cx="10954385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9845" marR="240284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Le variazioni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pattern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secrezione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ormonale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hanno lo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scopo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di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preparare  l’utero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ad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accogliere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cellula uovo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eventualmente fecondata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(impianto).</a:t>
            </a:r>
            <a:r>
              <a:rPr sz="1800" b="1" spc="-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endParaRPr lang="it-IT" sz="1800" b="1" spc="-145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99845" marR="240284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solidFill>
                  <a:srgbClr val="006FC0"/>
                </a:solidFill>
                <a:latin typeface="Calibri"/>
                <a:cs typeface="Calibri"/>
              </a:rPr>
              <a:t>Se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fecondazione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non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avviene,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alla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fine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luteinica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ha 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crollo degli 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ormoni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steroidei (estradiolo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progesterone). </a:t>
            </a:r>
            <a:endParaRPr lang="it-IT" sz="1800" b="1" spc="-15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99845" marR="240284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 smtClean="0">
                <a:solidFill>
                  <a:srgbClr val="006FC0"/>
                </a:solidFill>
                <a:latin typeface="Calibri"/>
                <a:cs typeface="Calibri"/>
              </a:rPr>
              <a:t>L’</a:t>
            </a:r>
            <a:r>
              <a:rPr lang="it-IT" sz="1800" b="1" spc="-30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30" dirty="0" err="1" smtClean="0">
                <a:solidFill>
                  <a:srgbClr val="006FC0"/>
                </a:solidFill>
                <a:latin typeface="Calibri"/>
                <a:cs typeface="Calibri"/>
              </a:rPr>
              <a:t>endometrio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non più 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sostenuto,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sfalda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si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verifica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flusso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mestruale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277110">
              <a:lnSpc>
                <a:spcPct val="100000"/>
              </a:lnSpc>
              <a:spcBef>
                <a:spcPts val="1165"/>
              </a:spcBef>
            </a:pPr>
            <a:r>
              <a:rPr sz="1800" b="1" dirty="0" smtClean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ciclo mestruale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dura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25-30 giorni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nella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maggior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parte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delle</a:t>
            </a:r>
            <a:r>
              <a:rPr sz="1800" b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donne.</a:t>
            </a:r>
            <a:endParaRPr sz="1800" dirty="0">
              <a:latin typeface="Calibri"/>
              <a:cs typeface="Calibri"/>
            </a:endParaRPr>
          </a:p>
          <a:p>
            <a:pPr marL="1387475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Per convenzione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primo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giorno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flusso mestruale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considerato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I°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giorno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</a:t>
            </a:r>
            <a:r>
              <a:rPr sz="1800" b="1" spc="-2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ciclo.</a:t>
            </a:r>
            <a:endParaRPr sz="1800" dirty="0">
              <a:latin typeface="Calibri"/>
              <a:cs typeface="Calibri"/>
            </a:endParaRPr>
          </a:p>
          <a:p>
            <a:pPr marL="2686050">
              <a:lnSpc>
                <a:spcPct val="100000"/>
              </a:lnSpc>
              <a:spcBef>
                <a:spcPts val="5"/>
              </a:spcBef>
            </a:pP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Tuttavia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l’FSH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che da inizio al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ciclo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sale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già 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2-3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giorni</a:t>
            </a:r>
            <a:r>
              <a:rPr sz="1800" b="1" spc="-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prima.</a:t>
            </a:r>
            <a:endParaRPr sz="18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Sebbene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follicolare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sia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considerata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durare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14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giorni,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realtà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sua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durata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variabile. </a:t>
            </a:r>
            <a:endParaRPr lang="it-IT" sz="1800" b="1" spc="-5" dirty="0" smtClean="0">
              <a:solidFill>
                <a:srgbClr val="006FC0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 smtClean="0">
                <a:solidFill>
                  <a:srgbClr val="006FC0"/>
                </a:solidFill>
                <a:latin typeface="Calibri"/>
                <a:cs typeface="Calibri"/>
              </a:rPr>
              <a:t>Al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contrario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vita</a:t>
            </a:r>
            <a:r>
              <a:rPr sz="1800" b="1" spc="-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del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corpo luteo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è più o meno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costante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 la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fase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luteinica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dura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13-15</a:t>
            </a:r>
            <a:r>
              <a:rPr sz="1800" b="1" spc="-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giorni.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323088"/>
            <a:ext cx="5425440" cy="136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568" y="1786890"/>
            <a:ext cx="1434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Fase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follicolare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8323" y="1786890"/>
            <a:ext cx="130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C000"/>
                </a:solidFill>
                <a:latin typeface="Calibri"/>
                <a:cs typeface="Calibri"/>
              </a:rPr>
              <a:t>Fase</a:t>
            </a:r>
            <a:r>
              <a:rPr sz="1800" b="1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luteinica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F62A801-1A12-4C76-97F4-4852BA70CBBC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96" y="233172"/>
            <a:ext cx="6238433" cy="3339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9672" y="3775913"/>
            <a:ext cx="1165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Ipotalamo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8255" y="3758184"/>
            <a:ext cx="769620" cy="368935"/>
          </a:xfrm>
          <a:custGeom>
            <a:avLst/>
            <a:gdLst/>
            <a:ahLst/>
            <a:cxnLst/>
            <a:rect l="l" t="t" r="r" b="b"/>
            <a:pathLst>
              <a:path w="769620" h="368935">
                <a:moveTo>
                  <a:pt x="0" y="368807"/>
                </a:moveTo>
                <a:lnTo>
                  <a:pt x="769620" y="368807"/>
                </a:lnTo>
                <a:lnTo>
                  <a:pt x="76962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37250" y="3775913"/>
            <a:ext cx="609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Ipofisi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5532" y="3784091"/>
            <a:ext cx="730250" cy="368935"/>
          </a:xfrm>
          <a:custGeom>
            <a:avLst/>
            <a:gdLst/>
            <a:ahLst/>
            <a:cxnLst/>
            <a:rect l="l" t="t" r="r" b="b"/>
            <a:pathLst>
              <a:path w="730250" h="368935">
                <a:moveTo>
                  <a:pt x="0" y="368807"/>
                </a:moveTo>
                <a:lnTo>
                  <a:pt x="729996" y="368807"/>
                </a:lnTo>
                <a:lnTo>
                  <a:pt x="729996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75532" y="3802760"/>
            <a:ext cx="730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GnRH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05401" y="3906139"/>
            <a:ext cx="1252220" cy="76200"/>
          </a:xfrm>
          <a:custGeom>
            <a:avLst/>
            <a:gdLst/>
            <a:ahLst/>
            <a:cxnLst/>
            <a:rect l="l" t="t" r="r" b="b"/>
            <a:pathLst>
              <a:path w="1252220" h="76200">
                <a:moveTo>
                  <a:pt x="1241253" y="31496"/>
                </a:moveTo>
                <a:lnTo>
                  <a:pt x="1188085" y="31496"/>
                </a:lnTo>
                <a:lnTo>
                  <a:pt x="1188339" y="44196"/>
                </a:lnTo>
                <a:lnTo>
                  <a:pt x="1175713" y="44461"/>
                </a:lnTo>
                <a:lnTo>
                  <a:pt x="1176401" y="76200"/>
                </a:lnTo>
                <a:lnTo>
                  <a:pt x="1251712" y="36449"/>
                </a:lnTo>
                <a:lnTo>
                  <a:pt x="1241253" y="31496"/>
                </a:lnTo>
                <a:close/>
              </a:path>
              <a:path w="1252220" h="76200">
                <a:moveTo>
                  <a:pt x="1175438" y="31762"/>
                </a:moveTo>
                <a:lnTo>
                  <a:pt x="0" y="56515"/>
                </a:lnTo>
                <a:lnTo>
                  <a:pt x="253" y="69215"/>
                </a:lnTo>
                <a:lnTo>
                  <a:pt x="1175713" y="44461"/>
                </a:lnTo>
                <a:lnTo>
                  <a:pt x="1175438" y="31762"/>
                </a:lnTo>
                <a:close/>
              </a:path>
              <a:path w="1252220" h="76200">
                <a:moveTo>
                  <a:pt x="1188085" y="31496"/>
                </a:moveTo>
                <a:lnTo>
                  <a:pt x="1175438" y="31762"/>
                </a:lnTo>
                <a:lnTo>
                  <a:pt x="1175713" y="44461"/>
                </a:lnTo>
                <a:lnTo>
                  <a:pt x="1188339" y="44196"/>
                </a:lnTo>
                <a:lnTo>
                  <a:pt x="1188085" y="31496"/>
                </a:lnTo>
                <a:close/>
              </a:path>
              <a:path w="1252220" h="76200">
                <a:moveTo>
                  <a:pt x="1174750" y="0"/>
                </a:moveTo>
                <a:lnTo>
                  <a:pt x="1175438" y="31762"/>
                </a:lnTo>
                <a:lnTo>
                  <a:pt x="1188085" y="31496"/>
                </a:lnTo>
                <a:lnTo>
                  <a:pt x="1241253" y="31496"/>
                </a:lnTo>
                <a:lnTo>
                  <a:pt x="11747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1840" y="3572255"/>
            <a:ext cx="1050925" cy="186055"/>
          </a:xfrm>
          <a:custGeom>
            <a:avLst/>
            <a:gdLst/>
            <a:ahLst/>
            <a:cxnLst/>
            <a:rect l="l" t="t" r="r" b="b"/>
            <a:pathLst>
              <a:path w="1050925" h="186054">
                <a:moveTo>
                  <a:pt x="0" y="185674"/>
                </a:moveTo>
                <a:lnTo>
                  <a:pt x="105092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5484" y="3572255"/>
            <a:ext cx="1228090" cy="186055"/>
          </a:xfrm>
          <a:custGeom>
            <a:avLst/>
            <a:gdLst/>
            <a:ahLst/>
            <a:cxnLst/>
            <a:rect l="l" t="t" r="r" b="b"/>
            <a:pathLst>
              <a:path w="1228089" h="186054">
                <a:moveTo>
                  <a:pt x="1227836" y="185674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6492" y="3677411"/>
            <a:ext cx="542925" cy="64643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 marR="87630">
              <a:lnSpc>
                <a:spcPct val="100000"/>
              </a:lnSpc>
              <a:spcBef>
                <a:spcPts val="25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SH 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7876" y="3904488"/>
            <a:ext cx="1059180" cy="76200"/>
          </a:xfrm>
          <a:custGeom>
            <a:avLst/>
            <a:gdLst/>
            <a:ahLst/>
            <a:cxnLst/>
            <a:rect l="l" t="t" r="r" b="b"/>
            <a:pathLst>
              <a:path w="1059179" h="76200">
                <a:moveTo>
                  <a:pt x="982852" y="0"/>
                </a:moveTo>
                <a:lnTo>
                  <a:pt x="982852" y="76200"/>
                </a:lnTo>
                <a:lnTo>
                  <a:pt x="1046352" y="44450"/>
                </a:lnTo>
                <a:lnTo>
                  <a:pt x="995552" y="44450"/>
                </a:lnTo>
                <a:lnTo>
                  <a:pt x="995552" y="31750"/>
                </a:lnTo>
                <a:lnTo>
                  <a:pt x="1046352" y="31750"/>
                </a:lnTo>
                <a:lnTo>
                  <a:pt x="982852" y="0"/>
                </a:lnTo>
                <a:close/>
              </a:path>
              <a:path w="1059179" h="76200">
                <a:moveTo>
                  <a:pt x="98285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82852" y="44450"/>
                </a:lnTo>
                <a:lnTo>
                  <a:pt x="982852" y="31750"/>
                </a:lnTo>
                <a:close/>
              </a:path>
              <a:path w="1059179" h="76200">
                <a:moveTo>
                  <a:pt x="1046352" y="31750"/>
                </a:moveTo>
                <a:lnTo>
                  <a:pt x="995552" y="31750"/>
                </a:lnTo>
                <a:lnTo>
                  <a:pt x="995552" y="44450"/>
                </a:lnTo>
                <a:lnTo>
                  <a:pt x="1046352" y="44450"/>
                </a:lnTo>
                <a:lnTo>
                  <a:pt x="1059052" y="38100"/>
                </a:lnTo>
                <a:lnTo>
                  <a:pt x="1046352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73723" y="3308603"/>
            <a:ext cx="302260" cy="36893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00" y="3962272"/>
            <a:ext cx="6316345" cy="1331595"/>
          </a:xfrm>
          <a:custGeom>
            <a:avLst/>
            <a:gdLst/>
            <a:ahLst/>
            <a:cxnLst/>
            <a:rect l="l" t="t" r="r" b="b"/>
            <a:pathLst>
              <a:path w="6316345" h="1331595">
                <a:moveTo>
                  <a:pt x="66928" y="1256919"/>
                </a:moveTo>
                <a:lnTo>
                  <a:pt x="0" y="1309623"/>
                </a:lnTo>
                <a:lnTo>
                  <a:pt x="82296" y="1331467"/>
                </a:lnTo>
                <a:lnTo>
                  <a:pt x="76431" y="1303020"/>
                </a:lnTo>
                <a:lnTo>
                  <a:pt x="63372" y="1303020"/>
                </a:lnTo>
                <a:lnTo>
                  <a:pt x="60833" y="1290573"/>
                </a:lnTo>
                <a:lnTo>
                  <a:pt x="73334" y="1287993"/>
                </a:lnTo>
                <a:lnTo>
                  <a:pt x="66928" y="1256919"/>
                </a:lnTo>
                <a:close/>
              </a:path>
              <a:path w="6316345" h="1331595">
                <a:moveTo>
                  <a:pt x="73334" y="1287993"/>
                </a:moveTo>
                <a:lnTo>
                  <a:pt x="60833" y="1290573"/>
                </a:lnTo>
                <a:lnTo>
                  <a:pt x="63372" y="1303020"/>
                </a:lnTo>
                <a:lnTo>
                  <a:pt x="75899" y="1300434"/>
                </a:lnTo>
                <a:lnTo>
                  <a:pt x="73334" y="1287993"/>
                </a:lnTo>
                <a:close/>
              </a:path>
              <a:path w="6316345" h="1331595">
                <a:moveTo>
                  <a:pt x="75899" y="1300434"/>
                </a:moveTo>
                <a:lnTo>
                  <a:pt x="63372" y="1303020"/>
                </a:lnTo>
                <a:lnTo>
                  <a:pt x="76431" y="1303020"/>
                </a:lnTo>
                <a:lnTo>
                  <a:pt x="75899" y="1300434"/>
                </a:lnTo>
                <a:close/>
              </a:path>
              <a:path w="6316345" h="1331595">
                <a:moveTo>
                  <a:pt x="6313805" y="0"/>
                </a:moveTo>
                <a:lnTo>
                  <a:pt x="73334" y="1287993"/>
                </a:lnTo>
                <a:lnTo>
                  <a:pt x="75899" y="1300434"/>
                </a:lnTo>
                <a:lnTo>
                  <a:pt x="6316345" y="12445"/>
                </a:lnTo>
                <a:lnTo>
                  <a:pt x="63138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1159" y="4620767"/>
            <a:ext cx="302260" cy="36893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7037" y="5347758"/>
            <a:ext cx="485775" cy="571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6544" y="5271515"/>
            <a:ext cx="800100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6255" y="5490971"/>
            <a:ext cx="657225" cy="356870"/>
          </a:xfrm>
          <a:custGeom>
            <a:avLst/>
            <a:gdLst/>
            <a:ahLst/>
            <a:cxnLst/>
            <a:rect l="l" t="t" r="r" b="b"/>
            <a:pathLst>
              <a:path w="657225" h="356870">
                <a:moveTo>
                  <a:pt x="478536" y="0"/>
                </a:moveTo>
                <a:lnTo>
                  <a:pt x="478536" y="89153"/>
                </a:lnTo>
                <a:lnTo>
                  <a:pt x="0" y="89153"/>
                </a:lnTo>
                <a:lnTo>
                  <a:pt x="0" y="267461"/>
                </a:lnTo>
                <a:lnTo>
                  <a:pt x="478536" y="267461"/>
                </a:lnTo>
                <a:lnTo>
                  <a:pt x="478536" y="356615"/>
                </a:lnTo>
                <a:lnTo>
                  <a:pt x="656844" y="178307"/>
                </a:lnTo>
                <a:lnTo>
                  <a:pt x="4785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6255" y="5490971"/>
            <a:ext cx="657225" cy="356870"/>
          </a:xfrm>
          <a:custGeom>
            <a:avLst/>
            <a:gdLst/>
            <a:ahLst/>
            <a:cxnLst/>
            <a:rect l="l" t="t" r="r" b="b"/>
            <a:pathLst>
              <a:path w="657225" h="356870">
                <a:moveTo>
                  <a:pt x="0" y="89153"/>
                </a:moveTo>
                <a:lnTo>
                  <a:pt x="478536" y="89153"/>
                </a:lnTo>
                <a:lnTo>
                  <a:pt x="478536" y="0"/>
                </a:lnTo>
                <a:lnTo>
                  <a:pt x="656844" y="178307"/>
                </a:lnTo>
                <a:lnTo>
                  <a:pt x="478536" y="356615"/>
                </a:lnTo>
                <a:lnTo>
                  <a:pt x="478536" y="267461"/>
                </a:lnTo>
                <a:lnTo>
                  <a:pt x="0" y="267461"/>
                </a:lnTo>
                <a:lnTo>
                  <a:pt x="0" y="8915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6644" y="3936491"/>
            <a:ext cx="4821555" cy="1534160"/>
          </a:xfrm>
          <a:custGeom>
            <a:avLst/>
            <a:gdLst/>
            <a:ahLst/>
            <a:cxnLst/>
            <a:rect l="l" t="t" r="r" b="b"/>
            <a:pathLst>
              <a:path w="4821555" h="1534160">
                <a:moveTo>
                  <a:pt x="61213" y="1461388"/>
                </a:moveTo>
                <a:lnTo>
                  <a:pt x="0" y="1520570"/>
                </a:lnTo>
                <a:lnTo>
                  <a:pt x="84074" y="1534032"/>
                </a:lnTo>
                <a:lnTo>
                  <a:pt x="75761" y="1507616"/>
                </a:lnTo>
                <a:lnTo>
                  <a:pt x="62483" y="1507616"/>
                </a:lnTo>
                <a:lnTo>
                  <a:pt x="58674" y="1495424"/>
                </a:lnTo>
                <a:lnTo>
                  <a:pt x="70732" y="1491635"/>
                </a:lnTo>
                <a:lnTo>
                  <a:pt x="61213" y="1461388"/>
                </a:lnTo>
                <a:close/>
              </a:path>
              <a:path w="4821555" h="1534160">
                <a:moveTo>
                  <a:pt x="70732" y="1491635"/>
                </a:moveTo>
                <a:lnTo>
                  <a:pt x="58674" y="1495424"/>
                </a:lnTo>
                <a:lnTo>
                  <a:pt x="62483" y="1507616"/>
                </a:lnTo>
                <a:lnTo>
                  <a:pt x="74566" y="1503820"/>
                </a:lnTo>
                <a:lnTo>
                  <a:pt x="70732" y="1491635"/>
                </a:lnTo>
                <a:close/>
              </a:path>
              <a:path w="4821555" h="1534160">
                <a:moveTo>
                  <a:pt x="74566" y="1503820"/>
                </a:moveTo>
                <a:lnTo>
                  <a:pt x="62483" y="1507616"/>
                </a:lnTo>
                <a:lnTo>
                  <a:pt x="75761" y="1507616"/>
                </a:lnTo>
                <a:lnTo>
                  <a:pt x="74566" y="1503820"/>
                </a:lnTo>
                <a:close/>
              </a:path>
              <a:path w="4821555" h="1534160">
                <a:moveTo>
                  <a:pt x="4817745" y="0"/>
                </a:moveTo>
                <a:lnTo>
                  <a:pt x="70732" y="1491635"/>
                </a:lnTo>
                <a:lnTo>
                  <a:pt x="74566" y="1503820"/>
                </a:lnTo>
                <a:lnTo>
                  <a:pt x="4821555" y="12191"/>
                </a:lnTo>
                <a:lnTo>
                  <a:pt x="48177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9272" y="2140839"/>
            <a:ext cx="2156460" cy="1184275"/>
          </a:xfrm>
          <a:custGeom>
            <a:avLst/>
            <a:gdLst/>
            <a:ahLst/>
            <a:cxnLst/>
            <a:rect l="l" t="t" r="r" b="b"/>
            <a:pathLst>
              <a:path w="2156460" h="1184275">
                <a:moveTo>
                  <a:pt x="1975540" y="49332"/>
                </a:moveTo>
                <a:lnTo>
                  <a:pt x="1915408" y="52829"/>
                </a:lnTo>
                <a:lnTo>
                  <a:pt x="1850969" y="61656"/>
                </a:lnTo>
                <a:lnTo>
                  <a:pt x="1782462" y="75688"/>
                </a:lnTo>
                <a:lnTo>
                  <a:pt x="1710125" y="94800"/>
                </a:lnTo>
                <a:lnTo>
                  <a:pt x="1672594" y="106221"/>
                </a:lnTo>
                <a:lnTo>
                  <a:pt x="1634196" y="118864"/>
                </a:lnTo>
                <a:lnTo>
                  <a:pt x="1594958" y="132715"/>
                </a:lnTo>
                <a:lnTo>
                  <a:pt x="1554912" y="147757"/>
                </a:lnTo>
                <a:lnTo>
                  <a:pt x="1514087" y="163974"/>
                </a:lnTo>
                <a:lnTo>
                  <a:pt x="1472513" y="181352"/>
                </a:lnTo>
                <a:lnTo>
                  <a:pt x="1430219" y="199873"/>
                </a:lnTo>
                <a:lnTo>
                  <a:pt x="1387235" y="219523"/>
                </a:lnTo>
                <a:lnTo>
                  <a:pt x="1343591" y="240286"/>
                </a:lnTo>
                <a:lnTo>
                  <a:pt x="1299317" y="262145"/>
                </a:lnTo>
                <a:lnTo>
                  <a:pt x="1254442" y="285086"/>
                </a:lnTo>
                <a:lnTo>
                  <a:pt x="1208996" y="309093"/>
                </a:lnTo>
                <a:lnTo>
                  <a:pt x="1163009" y="334149"/>
                </a:lnTo>
                <a:lnTo>
                  <a:pt x="1116511" y="360240"/>
                </a:lnTo>
                <a:lnTo>
                  <a:pt x="1069531" y="387349"/>
                </a:lnTo>
                <a:lnTo>
                  <a:pt x="1022100" y="415461"/>
                </a:lnTo>
                <a:lnTo>
                  <a:pt x="974246" y="444560"/>
                </a:lnTo>
                <a:lnTo>
                  <a:pt x="926000" y="474631"/>
                </a:lnTo>
                <a:lnTo>
                  <a:pt x="877391" y="505657"/>
                </a:lnTo>
                <a:lnTo>
                  <a:pt x="828449" y="537623"/>
                </a:lnTo>
                <a:lnTo>
                  <a:pt x="779204" y="570514"/>
                </a:lnTo>
                <a:lnTo>
                  <a:pt x="729686" y="604313"/>
                </a:lnTo>
                <a:lnTo>
                  <a:pt x="679924" y="639005"/>
                </a:lnTo>
                <a:lnTo>
                  <a:pt x="629948" y="674574"/>
                </a:lnTo>
                <a:lnTo>
                  <a:pt x="579788" y="711004"/>
                </a:lnTo>
                <a:lnTo>
                  <a:pt x="529474" y="748281"/>
                </a:lnTo>
                <a:lnTo>
                  <a:pt x="479034" y="786387"/>
                </a:lnTo>
                <a:lnTo>
                  <a:pt x="428500" y="825308"/>
                </a:lnTo>
                <a:lnTo>
                  <a:pt x="377901" y="865027"/>
                </a:lnTo>
                <a:lnTo>
                  <a:pt x="327266" y="905530"/>
                </a:lnTo>
                <a:lnTo>
                  <a:pt x="276626" y="946799"/>
                </a:lnTo>
                <a:lnTo>
                  <a:pt x="226009" y="988820"/>
                </a:lnTo>
                <a:lnTo>
                  <a:pt x="175447" y="1031577"/>
                </a:lnTo>
                <a:lnTo>
                  <a:pt x="0" y="1183894"/>
                </a:lnTo>
                <a:lnTo>
                  <a:pt x="50470" y="1140416"/>
                </a:lnTo>
                <a:lnTo>
                  <a:pt x="101025" y="1097659"/>
                </a:lnTo>
                <a:lnTo>
                  <a:pt x="151634" y="1055637"/>
                </a:lnTo>
                <a:lnTo>
                  <a:pt x="202267" y="1014366"/>
                </a:lnTo>
                <a:lnTo>
                  <a:pt x="252895" y="973862"/>
                </a:lnTo>
                <a:lnTo>
                  <a:pt x="303488" y="934141"/>
                </a:lnTo>
                <a:lnTo>
                  <a:pt x="354016" y="895218"/>
                </a:lnTo>
                <a:lnTo>
                  <a:pt x="404449" y="857109"/>
                </a:lnTo>
                <a:lnTo>
                  <a:pt x="454758" y="819830"/>
                </a:lnTo>
                <a:lnTo>
                  <a:pt x="504913" y="783397"/>
                </a:lnTo>
                <a:lnTo>
                  <a:pt x="554884" y="747825"/>
                </a:lnTo>
                <a:lnTo>
                  <a:pt x="604641" y="713130"/>
                </a:lnTo>
                <a:lnTo>
                  <a:pt x="654155" y="679327"/>
                </a:lnTo>
                <a:lnTo>
                  <a:pt x="703396" y="646433"/>
                </a:lnTo>
                <a:lnTo>
                  <a:pt x="752333" y="614463"/>
                </a:lnTo>
                <a:lnTo>
                  <a:pt x="800939" y="583433"/>
                </a:lnTo>
                <a:lnTo>
                  <a:pt x="849181" y="553359"/>
                </a:lnTo>
                <a:lnTo>
                  <a:pt x="897032" y="524256"/>
                </a:lnTo>
                <a:lnTo>
                  <a:pt x="944461" y="496139"/>
                </a:lnTo>
                <a:lnTo>
                  <a:pt x="991438" y="469026"/>
                </a:lnTo>
                <a:lnTo>
                  <a:pt x="1037933" y="442931"/>
                </a:lnTo>
                <a:lnTo>
                  <a:pt x="1083918" y="417870"/>
                </a:lnTo>
                <a:lnTo>
                  <a:pt x="1129362" y="393860"/>
                </a:lnTo>
                <a:lnTo>
                  <a:pt x="1174235" y="370914"/>
                </a:lnTo>
                <a:lnTo>
                  <a:pt x="1218507" y="349051"/>
                </a:lnTo>
                <a:lnTo>
                  <a:pt x="1262149" y="328284"/>
                </a:lnTo>
                <a:lnTo>
                  <a:pt x="1305132" y="308630"/>
                </a:lnTo>
                <a:lnTo>
                  <a:pt x="1347425" y="290104"/>
                </a:lnTo>
                <a:lnTo>
                  <a:pt x="1388998" y="272723"/>
                </a:lnTo>
                <a:lnTo>
                  <a:pt x="1429822" y="256502"/>
                </a:lnTo>
                <a:lnTo>
                  <a:pt x="1469867" y="241456"/>
                </a:lnTo>
                <a:lnTo>
                  <a:pt x="1509104" y="227602"/>
                </a:lnTo>
                <a:lnTo>
                  <a:pt x="1547502" y="214955"/>
                </a:lnTo>
                <a:lnTo>
                  <a:pt x="1585032" y="203531"/>
                </a:lnTo>
                <a:lnTo>
                  <a:pt x="1657368" y="184414"/>
                </a:lnTo>
                <a:lnTo>
                  <a:pt x="1725874" y="170377"/>
                </a:lnTo>
                <a:lnTo>
                  <a:pt x="1790313" y="161545"/>
                </a:lnTo>
                <a:lnTo>
                  <a:pt x="1850445" y="158045"/>
                </a:lnTo>
                <a:lnTo>
                  <a:pt x="2150298" y="158045"/>
                </a:lnTo>
                <a:lnTo>
                  <a:pt x="2130260" y="54356"/>
                </a:lnTo>
                <a:lnTo>
                  <a:pt x="2057145" y="54356"/>
                </a:lnTo>
                <a:lnTo>
                  <a:pt x="2031129" y="51291"/>
                </a:lnTo>
                <a:lnTo>
                  <a:pt x="2003918" y="49621"/>
                </a:lnTo>
                <a:lnTo>
                  <a:pt x="1975540" y="49332"/>
                </a:lnTo>
                <a:close/>
              </a:path>
              <a:path w="2156460" h="1184275">
                <a:moveTo>
                  <a:pt x="2150298" y="158045"/>
                </a:moveTo>
                <a:lnTo>
                  <a:pt x="1850445" y="158045"/>
                </a:lnTo>
                <a:lnTo>
                  <a:pt x="1878823" y="158334"/>
                </a:lnTo>
                <a:lnTo>
                  <a:pt x="1906034" y="160003"/>
                </a:lnTo>
                <a:lnTo>
                  <a:pt x="1932051" y="163068"/>
                </a:lnTo>
                <a:lnTo>
                  <a:pt x="1869566" y="217424"/>
                </a:lnTo>
                <a:lnTo>
                  <a:pt x="2156079" y="187960"/>
                </a:lnTo>
                <a:lnTo>
                  <a:pt x="2150298" y="158045"/>
                </a:lnTo>
                <a:close/>
              </a:path>
              <a:path w="2156460" h="1184275">
                <a:moveTo>
                  <a:pt x="2119756" y="0"/>
                </a:moveTo>
                <a:lnTo>
                  <a:pt x="2057145" y="54356"/>
                </a:lnTo>
                <a:lnTo>
                  <a:pt x="2130260" y="54356"/>
                </a:lnTo>
                <a:lnTo>
                  <a:pt x="21197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086" y="3270630"/>
            <a:ext cx="1343025" cy="1996439"/>
          </a:xfrm>
          <a:custGeom>
            <a:avLst/>
            <a:gdLst/>
            <a:ahLst/>
            <a:cxnLst/>
            <a:rect l="l" t="t" r="r" b="b"/>
            <a:pathLst>
              <a:path w="1343025" h="1996439">
                <a:moveTo>
                  <a:pt x="1342923" y="0"/>
                </a:moveTo>
                <a:lnTo>
                  <a:pt x="1289975" y="45415"/>
                </a:lnTo>
                <a:lnTo>
                  <a:pt x="1237804" y="91022"/>
                </a:lnTo>
                <a:lnTo>
                  <a:pt x="1186430" y="136791"/>
                </a:lnTo>
                <a:lnTo>
                  <a:pt x="1135870" y="182695"/>
                </a:lnTo>
                <a:lnTo>
                  <a:pt x="1086145" y="228703"/>
                </a:lnTo>
                <a:lnTo>
                  <a:pt x="1037273" y="274788"/>
                </a:lnTo>
                <a:lnTo>
                  <a:pt x="989273" y="320919"/>
                </a:lnTo>
                <a:lnTo>
                  <a:pt x="942165" y="367068"/>
                </a:lnTo>
                <a:lnTo>
                  <a:pt x="895967" y="413207"/>
                </a:lnTo>
                <a:lnTo>
                  <a:pt x="850698" y="459306"/>
                </a:lnTo>
                <a:lnTo>
                  <a:pt x="806378" y="505336"/>
                </a:lnTo>
                <a:lnTo>
                  <a:pt x="763026" y="551268"/>
                </a:lnTo>
                <a:lnTo>
                  <a:pt x="720660" y="597074"/>
                </a:lnTo>
                <a:lnTo>
                  <a:pt x="679300" y="642724"/>
                </a:lnTo>
                <a:lnTo>
                  <a:pt x="638965" y="688190"/>
                </a:lnTo>
                <a:lnTo>
                  <a:pt x="599674" y="733442"/>
                </a:lnTo>
                <a:lnTo>
                  <a:pt x="561445" y="778452"/>
                </a:lnTo>
                <a:lnTo>
                  <a:pt x="524299" y="823191"/>
                </a:lnTo>
                <a:lnTo>
                  <a:pt x="488254" y="867629"/>
                </a:lnTo>
                <a:lnTo>
                  <a:pt x="453328" y="911738"/>
                </a:lnTo>
                <a:lnTo>
                  <a:pt x="419543" y="955489"/>
                </a:lnTo>
                <a:lnTo>
                  <a:pt x="386915" y="998853"/>
                </a:lnTo>
                <a:lnTo>
                  <a:pt x="355464" y="1041801"/>
                </a:lnTo>
                <a:lnTo>
                  <a:pt x="325210" y="1084304"/>
                </a:lnTo>
                <a:lnTo>
                  <a:pt x="296172" y="1126333"/>
                </a:lnTo>
                <a:lnTo>
                  <a:pt x="268368" y="1167860"/>
                </a:lnTo>
                <a:lnTo>
                  <a:pt x="241817" y="1208854"/>
                </a:lnTo>
                <a:lnTo>
                  <a:pt x="216539" y="1249288"/>
                </a:lnTo>
                <a:lnTo>
                  <a:pt x="192553" y="1289132"/>
                </a:lnTo>
                <a:lnTo>
                  <a:pt x="169877" y="1328358"/>
                </a:lnTo>
                <a:lnTo>
                  <a:pt x="148532" y="1366936"/>
                </a:lnTo>
                <a:lnTo>
                  <a:pt x="128535" y="1404838"/>
                </a:lnTo>
                <a:lnTo>
                  <a:pt x="109906" y="1442034"/>
                </a:lnTo>
                <a:lnTo>
                  <a:pt x="92664" y="1478496"/>
                </a:lnTo>
                <a:lnTo>
                  <a:pt x="76829" y="1514194"/>
                </a:lnTo>
                <a:lnTo>
                  <a:pt x="49452" y="1583186"/>
                </a:lnTo>
                <a:lnTo>
                  <a:pt x="27928" y="1648777"/>
                </a:lnTo>
                <a:lnTo>
                  <a:pt x="12409" y="1710736"/>
                </a:lnTo>
                <a:lnTo>
                  <a:pt x="3049" y="1768832"/>
                </a:lnTo>
                <a:lnTo>
                  <a:pt x="0" y="1822833"/>
                </a:lnTo>
                <a:lnTo>
                  <a:pt x="889" y="1848226"/>
                </a:lnTo>
                <a:lnTo>
                  <a:pt x="7591" y="1895650"/>
                </a:lnTo>
                <a:lnTo>
                  <a:pt x="20985" y="1938401"/>
                </a:lnTo>
                <a:lnTo>
                  <a:pt x="41223" y="1976247"/>
                </a:lnTo>
                <a:lnTo>
                  <a:pt x="56451" y="1996186"/>
                </a:lnTo>
                <a:lnTo>
                  <a:pt x="181533" y="1887474"/>
                </a:lnTo>
                <a:lnTo>
                  <a:pt x="168396" y="1870662"/>
                </a:lnTo>
                <a:lnTo>
                  <a:pt x="157034" y="1852524"/>
                </a:lnTo>
                <a:lnTo>
                  <a:pt x="139559" y="1812388"/>
                </a:lnTo>
                <a:lnTo>
                  <a:pt x="128965" y="1767301"/>
                </a:lnTo>
                <a:lnTo>
                  <a:pt x="125105" y="1717500"/>
                </a:lnTo>
                <a:lnTo>
                  <a:pt x="125656" y="1690905"/>
                </a:lnTo>
                <a:lnTo>
                  <a:pt x="131626" y="1634474"/>
                </a:lnTo>
                <a:lnTo>
                  <a:pt x="143969" y="1573917"/>
                </a:lnTo>
                <a:lnTo>
                  <a:pt x="162539" y="1509471"/>
                </a:lnTo>
                <a:lnTo>
                  <a:pt x="187190" y="1441370"/>
                </a:lnTo>
                <a:lnTo>
                  <a:pt x="201752" y="1406023"/>
                </a:lnTo>
                <a:lnTo>
                  <a:pt x="217779" y="1369851"/>
                </a:lnTo>
                <a:lnTo>
                  <a:pt x="235255" y="1332884"/>
                </a:lnTo>
                <a:lnTo>
                  <a:pt x="254160" y="1295150"/>
                </a:lnTo>
                <a:lnTo>
                  <a:pt x="274478" y="1256679"/>
                </a:lnTo>
                <a:lnTo>
                  <a:pt x="296188" y="1217501"/>
                </a:lnTo>
                <a:lnTo>
                  <a:pt x="319275" y="1177646"/>
                </a:lnTo>
                <a:lnTo>
                  <a:pt x="343718" y="1137142"/>
                </a:lnTo>
                <a:lnTo>
                  <a:pt x="369501" y="1096019"/>
                </a:lnTo>
                <a:lnTo>
                  <a:pt x="396605" y="1054306"/>
                </a:lnTo>
                <a:lnTo>
                  <a:pt x="425012" y="1012034"/>
                </a:lnTo>
                <a:lnTo>
                  <a:pt x="454704" y="969231"/>
                </a:lnTo>
                <a:lnTo>
                  <a:pt x="485662" y="925927"/>
                </a:lnTo>
                <a:lnTo>
                  <a:pt x="517869" y="882152"/>
                </a:lnTo>
                <a:lnTo>
                  <a:pt x="551307" y="837934"/>
                </a:lnTo>
                <a:lnTo>
                  <a:pt x="585957" y="793304"/>
                </a:lnTo>
                <a:lnTo>
                  <a:pt x="621801" y="748290"/>
                </a:lnTo>
                <a:lnTo>
                  <a:pt x="658821" y="702923"/>
                </a:lnTo>
                <a:lnTo>
                  <a:pt x="696999" y="657231"/>
                </a:lnTo>
                <a:lnTo>
                  <a:pt x="736317" y="611245"/>
                </a:lnTo>
                <a:lnTo>
                  <a:pt x="776756" y="564993"/>
                </a:lnTo>
                <a:lnTo>
                  <a:pt x="818300" y="518506"/>
                </a:lnTo>
                <a:lnTo>
                  <a:pt x="860928" y="471812"/>
                </a:lnTo>
                <a:lnTo>
                  <a:pt x="904624" y="424941"/>
                </a:lnTo>
                <a:lnTo>
                  <a:pt x="949369" y="377922"/>
                </a:lnTo>
                <a:lnTo>
                  <a:pt x="995145" y="330786"/>
                </a:lnTo>
                <a:lnTo>
                  <a:pt x="1041934" y="283560"/>
                </a:lnTo>
                <a:lnTo>
                  <a:pt x="1089717" y="236276"/>
                </a:lnTo>
                <a:lnTo>
                  <a:pt x="1138478" y="188962"/>
                </a:lnTo>
                <a:lnTo>
                  <a:pt x="1188196" y="141648"/>
                </a:lnTo>
                <a:lnTo>
                  <a:pt x="1238856" y="94363"/>
                </a:lnTo>
                <a:lnTo>
                  <a:pt x="1290437" y="47137"/>
                </a:lnTo>
                <a:lnTo>
                  <a:pt x="1342923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051" y="2140839"/>
            <a:ext cx="3436620" cy="3126105"/>
          </a:xfrm>
          <a:custGeom>
            <a:avLst/>
            <a:gdLst/>
            <a:ahLst/>
            <a:cxnLst/>
            <a:rect l="l" t="t" r="r" b="b"/>
            <a:pathLst>
              <a:path w="3436620" h="3126104">
                <a:moveTo>
                  <a:pt x="1280220" y="1183894"/>
                </a:moveTo>
                <a:lnTo>
                  <a:pt x="1330691" y="1140416"/>
                </a:lnTo>
                <a:lnTo>
                  <a:pt x="1381246" y="1097659"/>
                </a:lnTo>
                <a:lnTo>
                  <a:pt x="1431854" y="1055637"/>
                </a:lnTo>
                <a:lnTo>
                  <a:pt x="1482488" y="1014366"/>
                </a:lnTo>
                <a:lnTo>
                  <a:pt x="1533116" y="973862"/>
                </a:lnTo>
                <a:lnTo>
                  <a:pt x="1583708" y="934141"/>
                </a:lnTo>
                <a:lnTo>
                  <a:pt x="1634236" y="895218"/>
                </a:lnTo>
                <a:lnTo>
                  <a:pt x="1684670" y="857109"/>
                </a:lnTo>
                <a:lnTo>
                  <a:pt x="1734978" y="819830"/>
                </a:lnTo>
                <a:lnTo>
                  <a:pt x="1785133" y="783397"/>
                </a:lnTo>
                <a:lnTo>
                  <a:pt x="1835104" y="747825"/>
                </a:lnTo>
                <a:lnTo>
                  <a:pt x="1884861" y="713130"/>
                </a:lnTo>
                <a:lnTo>
                  <a:pt x="1934375" y="679327"/>
                </a:lnTo>
                <a:lnTo>
                  <a:pt x="1983616" y="646433"/>
                </a:lnTo>
                <a:lnTo>
                  <a:pt x="2032554" y="614463"/>
                </a:lnTo>
                <a:lnTo>
                  <a:pt x="2081159" y="583433"/>
                </a:lnTo>
                <a:lnTo>
                  <a:pt x="2129402" y="553359"/>
                </a:lnTo>
                <a:lnTo>
                  <a:pt x="2177252" y="524256"/>
                </a:lnTo>
                <a:lnTo>
                  <a:pt x="2224681" y="496139"/>
                </a:lnTo>
                <a:lnTo>
                  <a:pt x="2271658" y="469026"/>
                </a:lnTo>
                <a:lnTo>
                  <a:pt x="2318154" y="442931"/>
                </a:lnTo>
                <a:lnTo>
                  <a:pt x="2364138" y="417870"/>
                </a:lnTo>
                <a:lnTo>
                  <a:pt x="2409582" y="393860"/>
                </a:lnTo>
                <a:lnTo>
                  <a:pt x="2454455" y="370914"/>
                </a:lnTo>
                <a:lnTo>
                  <a:pt x="2498727" y="349051"/>
                </a:lnTo>
                <a:lnTo>
                  <a:pt x="2542370" y="328284"/>
                </a:lnTo>
                <a:lnTo>
                  <a:pt x="2585352" y="308630"/>
                </a:lnTo>
                <a:lnTo>
                  <a:pt x="2627645" y="290104"/>
                </a:lnTo>
                <a:lnTo>
                  <a:pt x="2669218" y="272723"/>
                </a:lnTo>
                <a:lnTo>
                  <a:pt x="2710042" y="256502"/>
                </a:lnTo>
                <a:lnTo>
                  <a:pt x="2750088" y="241456"/>
                </a:lnTo>
                <a:lnTo>
                  <a:pt x="2789324" y="227602"/>
                </a:lnTo>
                <a:lnTo>
                  <a:pt x="2827722" y="214955"/>
                </a:lnTo>
                <a:lnTo>
                  <a:pt x="2865252" y="203531"/>
                </a:lnTo>
                <a:lnTo>
                  <a:pt x="2937588" y="184414"/>
                </a:lnTo>
                <a:lnTo>
                  <a:pt x="3006095" y="170377"/>
                </a:lnTo>
                <a:lnTo>
                  <a:pt x="3070533" y="161545"/>
                </a:lnTo>
                <a:lnTo>
                  <a:pt x="3130666" y="158045"/>
                </a:lnTo>
                <a:lnTo>
                  <a:pt x="3159043" y="158334"/>
                </a:lnTo>
                <a:lnTo>
                  <a:pt x="3186255" y="160003"/>
                </a:lnTo>
                <a:lnTo>
                  <a:pt x="3212271" y="163068"/>
                </a:lnTo>
                <a:lnTo>
                  <a:pt x="3149787" y="217424"/>
                </a:lnTo>
                <a:lnTo>
                  <a:pt x="3436299" y="187960"/>
                </a:lnTo>
                <a:lnTo>
                  <a:pt x="3399977" y="0"/>
                </a:lnTo>
                <a:lnTo>
                  <a:pt x="3337366" y="54356"/>
                </a:lnTo>
                <a:lnTo>
                  <a:pt x="3311350" y="51291"/>
                </a:lnTo>
                <a:lnTo>
                  <a:pt x="3284138" y="49621"/>
                </a:lnTo>
                <a:lnTo>
                  <a:pt x="3255761" y="49332"/>
                </a:lnTo>
                <a:lnTo>
                  <a:pt x="3226248" y="50406"/>
                </a:lnTo>
                <a:lnTo>
                  <a:pt x="3163932" y="56584"/>
                </a:lnTo>
                <a:lnTo>
                  <a:pt x="3097429" y="68030"/>
                </a:lnTo>
                <a:lnTo>
                  <a:pt x="3026978" y="84617"/>
                </a:lnTo>
                <a:lnTo>
                  <a:pt x="2952815" y="106221"/>
                </a:lnTo>
                <a:lnTo>
                  <a:pt x="2914416" y="118864"/>
                </a:lnTo>
                <a:lnTo>
                  <a:pt x="2875179" y="132715"/>
                </a:lnTo>
                <a:lnTo>
                  <a:pt x="2835133" y="147757"/>
                </a:lnTo>
                <a:lnTo>
                  <a:pt x="2794308" y="163974"/>
                </a:lnTo>
                <a:lnTo>
                  <a:pt x="2752733" y="181352"/>
                </a:lnTo>
                <a:lnTo>
                  <a:pt x="2710439" y="199873"/>
                </a:lnTo>
                <a:lnTo>
                  <a:pt x="2667455" y="219523"/>
                </a:lnTo>
                <a:lnTo>
                  <a:pt x="2623811" y="240286"/>
                </a:lnTo>
                <a:lnTo>
                  <a:pt x="2579537" y="262145"/>
                </a:lnTo>
                <a:lnTo>
                  <a:pt x="2534662" y="285086"/>
                </a:lnTo>
                <a:lnTo>
                  <a:pt x="2489216" y="309093"/>
                </a:lnTo>
                <a:lnTo>
                  <a:pt x="2443230" y="334149"/>
                </a:lnTo>
                <a:lnTo>
                  <a:pt x="2396731" y="360240"/>
                </a:lnTo>
                <a:lnTo>
                  <a:pt x="2349752" y="387349"/>
                </a:lnTo>
                <a:lnTo>
                  <a:pt x="2302320" y="415461"/>
                </a:lnTo>
                <a:lnTo>
                  <a:pt x="2254466" y="444560"/>
                </a:lnTo>
                <a:lnTo>
                  <a:pt x="2206220" y="474631"/>
                </a:lnTo>
                <a:lnTo>
                  <a:pt x="2157611" y="505657"/>
                </a:lnTo>
                <a:lnTo>
                  <a:pt x="2108669" y="537623"/>
                </a:lnTo>
                <a:lnTo>
                  <a:pt x="2059425" y="570514"/>
                </a:lnTo>
                <a:lnTo>
                  <a:pt x="2009906" y="604313"/>
                </a:lnTo>
                <a:lnTo>
                  <a:pt x="1960144" y="639005"/>
                </a:lnTo>
                <a:lnTo>
                  <a:pt x="1910168" y="674574"/>
                </a:lnTo>
                <a:lnTo>
                  <a:pt x="1860008" y="711004"/>
                </a:lnTo>
                <a:lnTo>
                  <a:pt x="1809694" y="748281"/>
                </a:lnTo>
                <a:lnTo>
                  <a:pt x="1759255" y="786387"/>
                </a:lnTo>
                <a:lnTo>
                  <a:pt x="1708721" y="825308"/>
                </a:lnTo>
                <a:lnTo>
                  <a:pt x="1658121" y="865027"/>
                </a:lnTo>
                <a:lnTo>
                  <a:pt x="1607487" y="905530"/>
                </a:lnTo>
                <a:lnTo>
                  <a:pt x="1556846" y="946799"/>
                </a:lnTo>
                <a:lnTo>
                  <a:pt x="1506230" y="988820"/>
                </a:lnTo>
                <a:lnTo>
                  <a:pt x="1455667" y="1031577"/>
                </a:lnTo>
                <a:lnTo>
                  <a:pt x="1405188" y="1075055"/>
                </a:lnTo>
                <a:lnTo>
                  <a:pt x="1280220" y="1183894"/>
                </a:lnTo>
                <a:lnTo>
                  <a:pt x="1226760" y="1230813"/>
                </a:lnTo>
                <a:lnTo>
                  <a:pt x="1174169" y="1277872"/>
                </a:lnTo>
                <a:lnTo>
                  <a:pt x="1122465" y="1325039"/>
                </a:lnTo>
                <a:lnTo>
                  <a:pt x="1071668" y="1372284"/>
                </a:lnTo>
                <a:lnTo>
                  <a:pt x="1021796" y="1419578"/>
                </a:lnTo>
                <a:lnTo>
                  <a:pt x="972868" y="1466890"/>
                </a:lnTo>
                <a:lnTo>
                  <a:pt x="924904" y="1514189"/>
                </a:lnTo>
                <a:lnTo>
                  <a:pt x="877922" y="1561447"/>
                </a:lnTo>
                <a:lnTo>
                  <a:pt x="831941" y="1608632"/>
                </a:lnTo>
                <a:lnTo>
                  <a:pt x="786981" y="1655714"/>
                </a:lnTo>
                <a:lnTo>
                  <a:pt x="743061" y="1702664"/>
                </a:lnTo>
                <a:lnTo>
                  <a:pt x="700198" y="1749451"/>
                </a:lnTo>
                <a:lnTo>
                  <a:pt x="658413" y="1796046"/>
                </a:lnTo>
                <a:lnTo>
                  <a:pt x="617724" y="1842417"/>
                </a:lnTo>
                <a:lnTo>
                  <a:pt x="578151" y="1888535"/>
                </a:lnTo>
                <a:lnTo>
                  <a:pt x="539711" y="1934370"/>
                </a:lnTo>
                <a:lnTo>
                  <a:pt x="502425" y="1979892"/>
                </a:lnTo>
                <a:lnTo>
                  <a:pt x="466312" y="2025070"/>
                </a:lnTo>
                <a:lnTo>
                  <a:pt x="431389" y="2069874"/>
                </a:lnTo>
                <a:lnTo>
                  <a:pt x="397677" y="2114275"/>
                </a:lnTo>
                <a:lnTo>
                  <a:pt x="365194" y="2158241"/>
                </a:lnTo>
                <a:lnTo>
                  <a:pt x="333959" y="2201744"/>
                </a:lnTo>
                <a:lnTo>
                  <a:pt x="303992" y="2244752"/>
                </a:lnTo>
                <a:lnTo>
                  <a:pt x="275310" y="2287236"/>
                </a:lnTo>
                <a:lnTo>
                  <a:pt x="247934" y="2329165"/>
                </a:lnTo>
                <a:lnTo>
                  <a:pt x="221882" y="2370510"/>
                </a:lnTo>
                <a:lnTo>
                  <a:pt x="197174" y="2411240"/>
                </a:lnTo>
                <a:lnTo>
                  <a:pt x="173827" y="2451325"/>
                </a:lnTo>
                <a:lnTo>
                  <a:pt x="151861" y="2490735"/>
                </a:lnTo>
                <a:lnTo>
                  <a:pt x="131296" y="2529440"/>
                </a:lnTo>
                <a:lnTo>
                  <a:pt x="112150" y="2567409"/>
                </a:lnTo>
                <a:lnTo>
                  <a:pt x="94442" y="2604613"/>
                </a:lnTo>
                <a:lnTo>
                  <a:pt x="78191" y="2641022"/>
                </a:lnTo>
                <a:lnTo>
                  <a:pt x="63416" y="2676604"/>
                </a:lnTo>
                <a:lnTo>
                  <a:pt x="38370" y="2745172"/>
                </a:lnTo>
                <a:lnTo>
                  <a:pt x="19457" y="2810076"/>
                </a:lnTo>
                <a:lnTo>
                  <a:pt x="6828" y="2871074"/>
                </a:lnTo>
                <a:lnTo>
                  <a:pt x="635" y="2927925"/>
                </a:lnTo>
                <a:lnTo>
                  <a:pt x="0" y="2954720"/>
                </a:lnTo>
                <a:lnTo>
                  <a:pt x="1030" y="2980389"/>
                </a:lnTo>
                <a:lnTo>
                  <a:pt x="8165" y="3028224"/>
                </a:lnTo>
                <a:lnTo>
                  <a:pt x="22192" y="3071188"/>
                </a:lnTo>
                <a:lnTo>
                  <a:pt x="43262" y="3109042"/>
                </a:lnTo>
                <a:lnTo>
                  <a:pt x="56486" y="3125978"/>
                </a:lnTo>
                <a:lnTo>
                  <a:pt x="181568" y="3017266"/>
                </a:lnTo>
                <a:lnTo>
                  <a:pt x="168432" y="3000454"/>
                </a:lnTo>
                <a:lnTo>
                  <a:pt x="157069" y="2982316"/>
                </a:lnTo>
                <a:lnTo>
                  <a:pt x="139595" y="2942180"/>
                </a:lnTo>
                <a:lnTo>
                  <a:pt x="129000" y="2897093"/>
                </a:lnTo>
                <a:lnTo>
                  <a:pt x="125141" y="2847292"/>
                </a:lnTo>
                <a:lnTo>
                  <a:pt x="125691" y="2820697"/>
                </a:lnTo>
                <a:lnTo>
                  <a:pt x="131662" y="2764266"/>
                </a:lnTo>
                <a:lnTo>
                  <a:pt x="144004" y="2703709"/>
                </a:lnTo>
                <a:lnTo>
                  <a:pt x="162574" y="2639263"/>
                </a:lnTo>
                <a:lnTo>
                  <a:pt x="187226" y="2571162"/>
                </a:lnTo>
                <a:lnTo>
                  <a:pt x="201787" y="2535815"/>
                </a:lnTo>
                <a:lnTo>
                  <a:pt x="217815" y="2499643"/>
                </a:lnTo>
                <a:lnTo>
                  <a:pt x="235290" y="2462676"/>
                </a:lnTo>
                <a:lnTo>
                  <a:pt x="254196" y="2424942"/>
                </a:lnTo>
                <a:lnTo>
                  <a:pt x="274513" y="2386471"/>
                </a:lnTo>
                <a:lnTo>
                  <a:pt x="296224" y="2347293"/>
                </a:lnTo>
                <a:lnTo>
                  <a:pt x="319310" y="2307438"/>
                </a:lnTo>
                <a:lnTo>
                  <a:pt x="343754" y="2266934"/>
                </a:lnTo>
                <a:lnTo>
                  <a:pt x="369537" y="2225811"/>
                </a:lnTo>
                <a:lnTo>
                  <a:pt x="396641" y="2184098"/>
                </a:lnTo>
                <a:lnTo>
                  <a:pt x="425047" y="2141826"/>
                </a:lnTo>
                <a:lnTo>
                  <a:pt x="454739" y="2099023"/>
                </a:lnTo>
                <a:lnTo>
                  <a:pt x="485698" y="2055719"/>
                </a:lnTo>
                <a:lnTo>
                  <a:pt x="517905" y="2011944"/>
                </a:lnTo>
                <a:lnTo>
                  <a:pt x="551342" y="1967726"/>
                </a:lnTo>
                <a:lnTo>
                  <a:pt x="585992" y="1923096"/>
                </a:lnTo>
                <a:lnTo>
                  <a:pt x="621836" y="1878082"/>
                </a:lnTo>
                <a:lnTo>
                  <a:pt x="658856" y="1832715"/>
                </a:lnTo>
                <a:lnTo>
                  <a:pt x="697034" y="1787023"/>
                </a:lnTo>
                <a:lnTo>
                  <a:pt x="736352" y="1741037"/>
                </a:lnTo>
                <a:lnTo>
                  <a:pt x="776792" y="1694785"/>
                </a:lnTo>
                <a:lnTo>
                  <a:pt x="818335" y="1648298"/>
                </a:lnTo>
                <a:lnTo>
                  <a:pt x="860963" y="1601604"/>
                </a:lnTo>
                <a:lnTo>
                  <a:pt x="904659" y="1554733"/>
                </a:lnTo>
                <a:lnTo>
                  <a:pt x="949404" y="1507714"/>
                </a:lnTo>
                <a:lnTo>
                  <a:pt x="995180" y="1460578"/>
                </a:lnTo>
                <a:lnTo>
                  <a:pt x="1041969" y="1413352"/>
                </a:lnTo>
                <a:lnTo>
                  <a:pt x="1089753" y="1366068"/>
                </a:lnTo>
                <a:lnTo>
                  <a:pt x="1138513" y="1318754"/>
                </a:lnTo>
                <a:lnTo>
                  <a:pt x="1188232" y="1271440"/>
                </a:lnTo>
                <a:lnTo>
                  <a:pt x="1238891" y="1224155"/>
                </a:lnTo>
                <a:lnTo>
                  <a:pt x="1290472" y="1176929"/>
                </a:lnTo>
                <a:lnTo>
                  <a:pt x="1342958" y="1129791"/>
                </a:lnTo>
              </a:path>
            </a:pathLst>
          </a:custGeom>
          <a:ln w="127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7428" y="3234308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79">
                <a:moveTo>
                  <a:pt x="152019" y="0"/>
                </a:moveTo>
                <a:lnTo>
                  <a:pt x="0" y="152018"/>
                </a:lnTo>
                <a:lnTo>
                  <a:pt x="161544" y="313563"/>
                </a:lnTo>
                <a:lnTo>
                  <a:pt x="0" y="475106"/>
                </a:lnTo>
                <a:lnTo>
                  <a:pt x="152019" y="627126"/>
                </a:lnTo>
                <a:lnTo>
                  <a:pt x="313563" y="465581"/>
                </a:lnTo>
                <a:lnTo>
                  <a:pt x="617601" y="465581"/>
                </a:lnTo>
                <a:lnTo>
                  <a:pt x="465582" y="313563"/>
                </a:lnTo>
                <a:lnTo>
                  <a:pt x="617601" y="161543"/>
                </a:lnTo>
                <a:lnTo>
                  <a:pt x="313563" y="161543"/>
                </a:lnTo>
                <a:lnTo>
                  <a:pt x="152019" y="0"/>
                </a:lnTo>
                <a:close/>
              </a:path>
              <a:path w="627380" h="627379">
                <a:moveTo>
                  <a:pt x="617601" y="465581"/>
                </a:moveTo>
                <a:lnTo>
                  <a:pt x="313563" y="465581"/>
                </a:lnTo>
                <a:lnTo>
                  <a:pt x="475107" y="627126"/>
                </a:lnTo>
                <a:lnTo>
                  <a:pt x="627126" y="475106"/>
                </a:lnTo>
                <a:lnTo>
                  <a:pt x="617601" y="465581"/>
                </a:lnTo>
                <a:close/>
              </a:path>
              <a:path w="627380" h="627379">
                <a:moveTo>
                  <a:pt x="475107" y="0"/>
                </a:moveTo>
                <a:lnTo>
                  <a:pt x="313563" y="161543"/>
                </a:lnTo>
                <a:lnTo>
                  <a:pt x="617601" y="161543"/>
                </a:lnTo>
                <a:lnTo>
                  <a:pt x="627126" y="152018"/>
                </a:lnTo>
                <a:lnTo>
                  <a:pt x="4751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7428" y="3234308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79">
                <a:moveTo>
                  <a:pt x="0" y="152018"/>
                </a:moveTo>
                <a:lnTo>
                  <a:pt x="152019" y="0"/>
                </a:lnTo>
                <a:lnTo>
                  <a:pt x="313563" y="161543"/>
                </a:lnTo>
                <a:lnTo>
                  <a:pt x="475107" y="0"/>
                </a:lnTo>
                <a:lnTo>
                  <a:pt x="627126" y="152018"/>
                </a:lnTo>
                <a:lnTo>
                  <a:pt x="465582" y="313563"/>
                </a:lnTo>
                <a:lnTo>
                  <a:pt x="627126" y="475106"/>
                </a:lnTo>
                <a:lnTo>
                  <a:pt x="475107" y="627126"/>
                </a:lnTo>
                <a:lnTo>
                  <a:pt x="313563" y="465581"/>
                </a:lnTo>
                <a:lnTo>
                  <a:pt x="152019" y="627126"/>
                </a:lnTo>
                <a:lnTo>
                  <a:pt x="0" y="475106"/>
                </a:lnTo>
                <a:lnTo>
                  <a:pt x="161544" y="313563"/>
                </a:lnTo>
                <a:lnTo>
                  <a:pt x="0" y="15201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8124" y="3696080"/>
            <a:ext cx="9378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6FC0"/>
                </a:solidFill>
                <a:latin typeface="Trebuchet MS"/>
                <a:cs typeface="Trebuchet MS"/>
              </a:rPr>
              <a:t>Basso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livello</a:t>
            </a:r>
            <a:r>
              <a:rPr sz="1200" b="1" spc="-229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di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b="1" spc="-90" dirty="0">
                <a:solidFill>
                  <a:srgbClr val="006FC0"/>
                </a:solidFill>
                <a:latin typeface="Trebuchet MS"/>
                <a:cs typeface="Trebuchet MS"/>
              </a:rPr>
              <a:t>estrogeni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8536" y="3293364"/>
            <a:ext cx="300355" cy="36893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16116" y="0"/>
            <a:ext cx="5549265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L’ipotalamo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è il primo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organo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della regolazione del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ciclo ovarico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400" b="1" spc="-20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assenza 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dell’attività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ipotalamica le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ovaia divengono quiescenti.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L’ipotalamo 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produce, in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modo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pulsatile,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GnRH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agisce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sull’ipofisi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L’ipofisi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risponde  rilasciando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FSH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conseguenza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dell’origine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pulsatile del GnRH,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anche 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FSH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LH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sono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rilasciate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modo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pulsatile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(1).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Anche se, in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risposta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alla  stimolazione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GnRH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l’ipofisi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rilascia sia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FSH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che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LH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rapporto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quantitativo </a:t>
            </a:r>
            <a:r>
              <a:rPr sz="14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tra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 due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ormoni varia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in funzione del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feedback</a:t>
            </a:r>
            <a:r>
              <a:rPr sz="1400" b="1" u="sng" spc="-1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ovarico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Entrambe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le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gonadotropine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agiscono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sull’ovaio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(2)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favorendo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la 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maturazione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del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follicolo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(3)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 la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steroidogenesi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(4).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FSH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LH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agiscono sulle  cellule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che compongono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il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follicolo: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cellule delle </a:t>
            </a:r>
            <a:r>
              <a:rPr sz="1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granulosa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 cellule tecali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.  Questi due tipi di cellule rispondono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producendo principalmente tre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tipi di  ormone: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androgeni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estrogeni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progesterone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quantità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diverse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seconda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della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fase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di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maturazione </a:t>
            </a:r>
            <a:r>
              <a:rPr sz="1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del </a:t>
            </a:r>
            <a:r>
              <a:rPr sz="1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follicolo.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E’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importante che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l’attività 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regolatoria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ipotalamo</a:t>
            </a:r>
            <a:r>
              <a:rPr sz="1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ipofisi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avvenga</a:t>
            </a:r>
            <a:r>
              <a:rPr sz="1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funzione</a:t>
            </a:r>
            <a:r>
              <a:rPr sz="1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dello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stato</a:t>
            </a:r>
            <a:r>
              <a:rPr sz="1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dell’ovaio.  Gran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parte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della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regolazione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del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ciclo ovarico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si basa sul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feedback che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le 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ovaia,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prevalentemente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ma non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solo,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attraverso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il rilascio di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estrogeni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e 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progesterone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esercitano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su ipotalamo e</a:t>
            </a:r>
            <a:r>
              <a:rPr sz="1400" b="1" spc="-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ipofisi.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8667" y="4810505"/>
            <a:ext cx="127000" cy="1507490"/>
          </a:xfrm>
          <a:custGeom>
            <a:avLst/>
            <a:gdLst/>
            <a:ahLst/>
            <a:cxnLst/>
            <a:rect l="l" t="t" r="r" b="b"/>
            <a:pathLst>
              <a:path w="127000" h="1507489">
                <a:moveTo>
                  <a:pt x="0" y="1507274"/>
                </a:moveTo>
                <a:lnTo>
                  <a:pt x="126491" y="1507274"/>
                </a:lnTo>
                <a:lnTo>
                  <a:pt x="126491" y="0"/>
                </a:lnTo>
                <a:lnTo>
                  <a:pt x="0" y="0"/>
                </a:lnTo>
                <a:lnTo>
                  <a:pt x="0" y="150727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69870" y="6317780"/>
            <a:ext cx="739140" cy="3695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Ovaio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67583" y="4436364"/>
            <a:ext cx="739140" cy="368935"/>
          </a:xfrm>
          <a:custGeom>
            <a:avLst/>
            <a:gdLst/>
            <a:ahLst/>
            <a:cxnLst/>
            <a:rect l="l" t="t" r="r" b="b"/>
            <a:pathLst>
              <a:path w="739139" h="368935">
                <a:moveTo>
                  <a:pt x="0" y="368807"/>
                </a:moveTo>
                <a:lnTo>
                  <a:pt x="739140" y="368807"/>
                </a:lnTo>
                <a:lnTo>
                  <a:pt x="73914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69870" y="4454779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Ovaio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1060" y="6234684"/>
            <a:ext cx="302260" cy="368935"/>
          </a:xfrm>
          <a:custGeom>
            <a:avLst/>
            <a:gdLst/>
            <a:ahLst/>
            <a:cxnLst/>
            <a:rect l="l" t="t" r="r" b="b"/>
            <a:pathLst>
              <a:path w="302259" h="368934">
                <a:moveTo>
                  <a:pt x="0" y="368807"/>
                </a:moveTo>
                <a:lnTo>
                  <a:pt x="301752" y="368807"/>
                </a:lnTo>
                <a:lnTo>
                  <a:pt x="301752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9488" y="6234684"/>
            <a:ext cx="302260" cy="368935"/>
          </a:xfrm>
          <a:custGeom>
            <a:avLst/>
            <a:gdLst/>
            <a:ahLst/>
            <a:cxnLst/>
            <a:rect l="l" t="t" r="r" b="b"/>
            <a:pathLst>
              <a:path w="302260" h="368934">
                <a:moveTo>
                  <a:pt x="0" y="368807"/>
                </a:moveTo>
                <a:lnTo>
                  <a:pt x="301751" y="368807"/>
                </a:lnTo>
                <a:lnTo>
                  <a:pt x="301751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39190" y="5967780"/>
            <a:ext cx="1281430" cy="58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maturazione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51890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19550" y="5401157"/>
            <a:ext cx="7388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Si </a:t>
            </a:r>
            <a:r>
              <a:rPr sz="1400" b="1" spc="-10" dirty="0">
                <a:solidFill>
                  <a:srgbClr val="006FC0"/>
                </a:solidFill>
                <a:latin typeface="Calibri"/>
                <a:cs typeface="Calibri"/>
              </a:rPr>
              <a:t>tratta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di un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feedback negativo: gli steroidi prodotti </a:t>
            </a:r>
            <a:r>
              <a:rPr sz="1400" b="1" spc="-15" dirty="0">
                <a:solidFill>
                  <a:srgbClr val="006FC0"/>
                </a:solidFill>
                <a:latin typeface="Calibri"/>
                <a:cs typeface="Calibri"/>
              </a:rPr>
              <a:t>dall’organo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bersaglio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(ovaio),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inibiscono</a:t>
            </a:r>
            <a:r>
              <a:rPr sz="1400" b="1" spc="-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l’unità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ipotalamico-ipofisaria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per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aggiustare </a:t>
            </a:r>
            <a:r>
              <a:rPr sz="1400" b="1" dirty="0">
                <a:solidFill>
                  <a:srgbClr val="006FC0"/>
                </a:solidFill>
                <a:latin typeface="Calibri"/>
                <a:cs typeface="Calibri"/>
              </a:rPr>
              <a:t>il rilascio di GnRH e</a:t>
            </a:r>
            <a:r>
              <a:rPr sz="1400" b="1" spc="-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Calibri"/>
                <a:cs typeface="Calibri"/>
              </a:rPr>
              <a:t>gonadotropine.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Segnaposto data 3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025CC6-BD25-4B20-AC0F-0326EE4C6718}" type="datetime1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8" name="Segnaposto numero diapositiva 3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1862</Words>
  <Application>Microsoft Office PowerPoint</Application>
  <PresentationFormat>Personalizzato</PresentationFormat>
  <Paragraphs>189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Diapositiva 1</vt:lpstr>
      <vt:lpstr>Diapositiva 2</vt:lpstr>
      <vt:lpstr>Diapositiva 3</vt:lpstr>
      <vt:lpstr>Diapositiva 4</vt:lpstr>
      <vt:lpstr>Molto importante è la capacità degli assi dello  stress (asse ipotalamo-ipofisi-surreni) e tiroideo  (asse ipotalamo-ipofisi-tiroide) di condizionare la  sfera sessuale femminile (asse ipotalamo-ipofisi-  ovaia).</vt:lpstr>
      <vt:lpstr>Il sistema di controllo comprende il generatore pulsatile ipotalamico di GnRH, ipofisi, ovaia.</vt:lpstr>
      <vt:lpstr>Estradiolo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2=L’ipofisi risponde producendo FSH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ovarico in breve</dc:title>
  <dc:creator>Claudio Giuseppe Gallo</dc:creator>
  <cp:lastModifiedBy>Master</cp:lastModifiedBy>
  <cp:revision>10</cp:revision>
  <dcterms:created xsi:type="dcterms:W3CDTF">2019-07-15T17:50:27Z</dcterms:created>
  <dcterms:modified xsi:type="dcterms:W3CDTF">2019-12-11T10:25:02Z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2019-07-15T00:00:00Z</vt:filetime>
  </property>
</Properties>
</file>